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2" r:id="rId1"/>
  </p:sldMasterIdLst>
  <p:notesMasterIdLst>
    <p:notesMasterId r:id="rId14"/>
  </p:notesMasterIdLst>
  <p:handoutMasterIdLst>
    <p:handoutMasterId r:id="rId15"/>
  </p:handoutMasterIdLst>
  <p:sldIdLst>
    <p:sldId id="365" r:id="rId2"/>
    <p:sldId id="419" r:id="rId3"/>
    <p:sldId id="421" r:id="rId4"/>
    <p:sldId id="425" r:id="rId5"/>
    <p:sldId id="438" r:id="rId6"/>
    <p:sldId id="427" r:id="rId7"/>
    <p:sldId id="447" r:id="rId8"/>
    <p:sldId id="440" r:id="rId9"/>
    <p:sldId id="441" r:id="rId10"/>
    <p:sldId id="442" r:id="rId11"/>
    <p:sldId id="443" r:id="rId12"/>
    <p:sldId id="445"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urtney Welch" initials="CW" lastIdx="3" clrIdx="0"/>
  <p:cmAuthor id="1" name="Brian" initials="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8000"/>
    <a:srgbClr val="800000"/>
    <a:srgbClr val="FF6FCF"/>
    <a:srgbClr val="0000CC"/>
    <a:srgbClr val="FF3300"/>
    <a:srgbClr val="09FF09"/>
    <a:srgbClr val="660066"/>
    <a:srgbClr val="008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73" autoAdjust="0"/>
    <p:restoredTop sz="87183" autoAdjust="0"/>
  </p:normalViewPr>
  <p:slideViewPr>
    <p:cSldViewPr snapToGrid="0" snapToObjects="1">
      <p:cViewPr>
        <p:scale>
          <a:sx n="100" d="100"/>
          <a:sy n="100" d="100"/>
        </p:scale>
        <p:origin x="-787" y="326"/>
      </p:cViewPr>
      <p:guideLst>
        <p:guide orient="horz" pos="2160"/>
        <p:guide pos="2880"/>
      </p:guideLst>
    </p:cSldViewPr>
  </p:slideViewPr>
  <p:outlineViewPr>
    <p:cViewPr>
      <p:scale>
        <a:sx n="33" d="100"/>
        <a:sy n="33" d="100"/>
      </p:scale>
      <p:origin x="0" y="4017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454503851727555"/>
          <c:y val="1.8749999999999999E-2"/>
        </c:manualLayout>
      </c:layout>
      <c:overlay val="0"/>
    </c:title>
    <c:autoTitleDeleted val="0"/>
    <c:plotArea>
      <c:layout>
        <c:manualLayout>
          <c:layoutTarget val="inner"/>
          <c:xMode val="edge"/>
          <c:yMode val="edge"/>
          <c:x val="7.0513369491386993E-2"/>
          <c:y val="0.13505364173228343"/>
          <c:w val="0.42221468178730726"/>
          <c:h val="0.86494635826771638"/>
        </c:manualLayout>
      </c:layout>
      <c:pieChart>
        <c:varyColors val="1"/>
        <c:ser>
          <c:idx val="0"/>
          <c:order val="0"/>
          <c:tx>
            <c:strRef>
              <c:f>Sheet1!$B$1</c:f>
              <c:strCache>
                <c:ptCount val="1"/>
                <c:pt idx="0">
                  <c:v>Settlement Breakdown</c:v>
                </c:pt>
              </c:strCache>
            </c:strRef>
          </c:tx>
          <c:dLbls>
            <c:dLbl>
              <c:idx val="0"/>
              <c:layout>
                <c:manualLayout>
                  <c:x val="-0.16316871719160106"/>
                  <c:y val="-0.20571161417322834"/>
                </c:manualLayout>
              </c:layout>
              <c:tx>
                <c:rich>
                  <a:bodyPr/>
                  <a:lstStyle/>
                  <a:p>
                    <a:pPr>
                      <a:defRPr b="1">
                        <a:solidFill>
                          <a:schemeClr val="bg1"/>
                        </a:solidFill>
                      </a:defRPr>
                    </a:pPr>
                    <a:r>
                      <a:rPr lang="en-US" b="1" smtClean="0">
                        <a:solidFill>
                          <a:schemeClr val="bg1"/>
                        </a:solidFill>
                      </a:rPr>
                      <a:t>$10 Billion</a:t>
                    </a:r>
                    <a:endParaRPr lang="en-US" b="1">
                      <a:solidFill>
                        <a:schemeClr val="bg1"/>
                      </a:solidFill>
                    </a:endParaRPr>
                  </a:p>
                </c:rich>
              </c:tx>
              <c:spPr/>
              <c:showLegendKey val="0"/>
              <c:showVal val="1"/>
              <c:showCatName val="0"/>
              <c:showSerName val="0"/>
              <c:showPercent val="0"/>
              <c:showBubbleSize val="0"/>
            </c:dLbl>
            <c:dLbl>
              <c:idx val="1"/>
              <c:layout/>
              <c:tx>
                <c:rich>
                  <a:bodyPr/>
                  <a:lstStyle/>
                  <a:p>
                    <a:pPr>
                      <a:defRPr b="1"/>
                    </a:pPr>
                    <a:r>
                      <a:rPr lang="en-US" b="1" smtClean="0"/>
                      <a:t>$2 Billion</a:t>
                    </a:r>
                    <a:endParaRPr lang="en-US" b="1"/>
                  </a:p>
                </c:rich>
              </c:tx>
              <c:spPr/>
              <c:showLegendKey val="0"/>
              <c:showVal val="1"/>
              <c:showCatName val="0"/>
              <c:showSerName val="0"/>
              <c:showPercent val="0"/>
              <c:showBubbleSize val="0"/>
            </c:dLbl>
            <c:dLbl>
              <c:idx val="2"/>
              <c:layout>
                <c:manualLayout>
                  <c:x val="0.1109148596147852"/>
                  <c:y val="0.20238902559055119"/>
                </c:manualLayout>
              </c:layout>
              <c:tx>
                <c:rich>
                  <a:bodyPr/>
                  <a:lstStyle/>
                  <a:p>
                    <a:pPr>
                      <a:defRPr b="1"/>
                    </a:pPr>
                    <a:r>
                      <a:rPr lang="en-US" b="1" smtClean="0"/>
                      <a:t>$2.7 Billion</a:t>
                    </a:r>
                  </a:p>
                </c:rich>
              </c:tx>
              <c:spPr/>
              <c:showLegendKey val="0"/>
              <c:showVal val="1"/>
              <c:showCatName val="0"/>
              <c:showSerName val="0"/>
              <c:showPercent val="0"/>
              <c:showBubbleSize val="0"/>
            </c:dLbl>
            <c:showLegendKey val="0"/>
            <c:showVal val="1"/>
            <c:showCatName val="0"/>
            <c:showSerName val="0"/>
            <c:showPercent val="0"/>
            <c:showBubbleSize val="0"/>
            <c:showLeaderLines val="1"/>
          </c:dLbls>
          <c:cat>
            <c:strRef>
              <c:f>Sheet1!$A$2:$A$4</c:f>
              <c:strCache>
                <c:ptCount val="3"/>
                <c:pt idx="0">
                  <c:v>Vehicle buyback and modification (consumers)</c:v>
                </c:pt>
                <c:pt idx="1">
                  <c:v>Zero Emission Vehicle investment (national and CA)</c:v>
                </c:pt>
                <c:pt idx="2">
                  <c:v>Environmental Mitigation Trust (states)</c:v>
                </c:pt>
              </c:strCache>
            </c:strRef>
          </c:cat>
          <c:val>
            <c:numRef>
              <c:f>Sheet1!$B$2:$B$4</c:f>
              <c:numCache>
                <c:formatCode>#,##0</c:formatCode>
                <c:ptCount val="3"/>
                <c:pt idx="0">
                  <c:v>10033000000</c:v>
                </c:pt>
                <c:pt idx="1">
                  <c:v>2000000000</c:v>
                </c:pt>
                <c:pt idx="2">
                  <c:v>2700000000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2808130697490896"/>
          <c:y val="0.20559227362204727"/>
          <c:w val="0.4627660730876339"/>
          <c:h val="0.71183120078740159"/>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5BFE981E-4088-B941-8025-CD0F5FF9D57E}" type="datetimeFigureOut">
              <a:rPr lang="en-US" smtClean="0"/>
              <a:pPr/>
              <a:t>3/29/2017</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6BE82F9-8CB8-D643-A47A-3C672BFA9E20}" type="slidenum">
              <a:rPr lang="en-US" smtClean="0"/>
              <a:pPr/>
              <a:t>‹#›</a:t>
            </a:fld>
            <a:endParaRPr lang="en-US" dirty="0"/>
          </a:p>
        </p:txBody>
      </p:sp>
    </p:spTree>
    <p:extLst>
      <p:ext uri="{BB962C8B-B14F-4D97-AF65-F5344CB8AC3E}">
        <p14:creationId xmlns:p14="http://schemas.microsoft.com/office/powerpoint/2010/main" val="2029904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BA89BAC9-7295-494E-91F8-4AC027BBF67B}" type="datetimeFigureOut">
              <a:rPr lang="en-US" smtClean="0"/>
              <a:pPr/>
              <a:t>3/29/2017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84E57D2F-5F5E-C44B-A536-0F298F0896F9}" type="slidenum">
              <a:rPr lang="en-US" smtClean="0"/>
              <a:pPr/>
              <a:t>‹#›</a:t>
            </a:fld>
            <a:endParaRPr lang="en-US" dirty="0"/>
          </a:p>
        </p:txBody>
      </p:sp>
    </p:spTree>
    <p:extLst>
      <p:ext uri="{BB962C8B-B14F-4D97-AF65-F5344CB8AC3E}">
        <p14:creationId xmlns:p14="http://schemas.microsoft.com/office/powerpoint/2010/main" val="29546667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57D2F-5F5E-C44B-A536-0F298F0896F9}" type="slidenum">
              <a:rPr lang="en-US" smtClean="0"/>
              <a:pPr/>
              <a:t>1</a:t>
            </a:fld>
            <a:endParaRPr lang="en-US" dirty="0"/>
          </a:p>
        </p:txBody>
      </p:sp>
    </p:spTree>
    <p:extLst>
      <p:ext uri="{BB962C8B-B14F-4D97-AF65-F5344CB8AC3E}">
        <p14:creationId xmlns:p14="http://schemas.microsoft.com/office/powerpoint/2010/main" val="1145045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lvl="0" indent="-171450">
              <a:buFont typeface="Arial" charset="0"/>
              <a:buChar char="•"/>
              <a:defRPr/>
            </a:pPr>
            <a:endParaRPr lang="en-US" baseline="0" dirty="0" smtClean="0"/>
          </a:p>
        </p:txBody>
      </p:sp>
      <p:sp>
        <p:nvSpPr>
          <p:cNvPr id="4" name="Slide Number Placeholder 3"/>
          <p:cNvSpPr>
            <a:spLocks noGrp="1"/>
          </p:cNvSpPr>
          <p:nvPr>
            <p:ph type="sldNum" sz="quarter" idx="10"/>
          </p:nvPr>
        </p:nvSpPr>
        <p:spPr/>
        <p:txBody>
          <a:bodyPr/>
          <a:lstStyle/>
          <a:p>
            <a:fld id="{84E57D2F-5F5E-C44B-A536-0F298F0896F9}"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lvl="0" indent="-171450">
              <a:buFont typeface="Arial" charset="0"/>
              <a:buChar char="•"/>
              <a:defRPr/>
            </a:pPr>
            <a:endParaRPr lang="en-US" baseline="0" dirty="0" smtClean="0"/>
          </a:p>
        </p:txBody>
      </p:sp>
      <p:sp>
        <p:nvSpPr>
          <p:cNvPr id="4" name="Slide Number Placeholder 3"/>
          <p:cNvSpPr>
            <a:spLocks noGrp="1"/>
          </p:cNvSpPr>
          <p:nvPr>
            <p:ph type="sldNum" sz="quarter" idx="10"/>
          </p:nvPr>
        </p:nvSpPr>
        <p:spPr/>
        <p:txBody>
          <a:bodyPr/>
          <a:lstStyle/>
          <a:p>
            <a:fld id="{84E57D2F-5F5E-C44B-A536-0F298F0896F9}"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lvl="0" indent="-171450">
              <a:buFont typeface="Arial" charset="0"/>
              <a:buChar char="•"/>
              <a:defRPr/>
            </a:pPr>
            <a:endParaRPr lang="en-US" baseline="0" dirty="0" smtClean="0"/>
          </a:p>
        </p:txBody>
      </p:sp>
      <p:sp>
        <p:nvSpPr>
          <p:cNvPr id="4" name="Slide Number Placeholder 3"/>
          <p:cNvSpPr>
            <a:spLocks noGrp="1"/>
          </p:cNvSpPr>
          <p:nvPr>
            <p:ph type="sldNum" sz="quarter" idx="10"/>
          </p:nvPr>
        </p:nvSpPr>
        <p:spPr/>
        <p:txBody>
          <a:bodyPr/>
          <a:lstStyle/>
          <a:p>
            <a:fld id="{84E57D2F-5F5E-C44B-A536-0F298F0896F9}"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baseline="0" dirty="0"/>
          </a:p>
        </p:txBody>
      </p:sp>
      <p:sp>
        <p:nvSpPr>
          <p:cNvPr id="4" name="Slide Number Placeholder 3"/>
          <p:cNvSpPr>
            <a:spLocks noGrp="1"/>
          </p:cNvSpPr>
          <p:nvPr>
            <p:ph type="sldNum" sz="quarter" idx="10"/>
          </p:nvPr>
        </p:nvSpPr>
        <p:spPr/>
        <p:txBody>
          <a:bodyPr/>
          <a:lstStyle/>
          <a:p>
            <a:fld id="{84E57D2F-5F5E-C44B-A536-0F298F0896F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baseline="0" dirty="0"/>
          </a:p>
        </p:txBody>
      </p:sp>
      <p:sp>
        <p:nvSpPr>
          <p:cNvPr id="4" name="Slide Number Placeholder 3"/>
          <p:cNvSpPr>
            <a:spLocks noGrp="1"/>
          </p:cNvSpPr>
          <p:nvPr>
            <p:ph type="sldNum" sz="quarter" idx="10"/>
          </p:nvPr>
        </p:nvSpPr>
        <p:spPr/>
        <p:txBody>
          <a:bodyPr/>
          <a:lstStyle/>
          <a:p>
            <a:fld id="{84E57D2F-5F5E-C44B-A536-0F298F0896F9}"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charset="0"/>
              <a:buChar char="•"/>
              <a:defRPr/>
            </a:pPr>
            <a:endParaRPr lang="en-US" baseline="0" dirty="0" smtClean="0"/>
          </a:p>
        </p:txBody>
      </p:sp>
      <p:sp>
        <p:nvSpPr>
          <p:cNvPr id="4" name="Slide Number Placeholder 3"/>
          <p:cNvSpPr>
            <a:spLocks noGrp="1"/>
          </p:cNvSpPr>
          <p:nvPr>
            <p:ph type="sldNum" sz="quarter" idx="10"/>
          </p:nvPr>
        </p:nvSpPr>
        <p:spPr/>
        <p:txBody>
          <a:bodyPr/>
          <a:lstStyle/>
          <a:p>
            <a:fld id="{84E57D2F-5F5E-C44B-A536-0F298F0896F9}"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1450" lvl="0" indent="-171450">
              <a:buFont typeface="Arial" charset="0"/>
              <a:buChar char="•"/>
              <a:defRPr/>
            </a:pPr>
            <a:endParaRPr lang="en-US" baseline="0" dirty="0" smtClean="0"/>
          </a:p>
        </p:txBody>
      </p:sp>
      <p:sp>
        <p:nvSpPr>
          <p:cNvPr id="4" name="Slide Number Placeholder 3"/>
          <p:cNvSpPr>
            <a:spLocks noGrp="1"/>
          </p:cNvSpPr>
          <p:nvPr>
            <p:ph type="sldNum" sz="quarter" idx="10"/>
          </p:nvPr>
        </p:nvSpPr>
        <p:spPr/>
        <p:txBody>
          <a:bodyPr/>
          <a:lstStyle/>
          <a:p>
            <a:fld id="{84E57D2F-5F5E-C44B-A536-0F298F0896F9}"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lvl="0" indent="-171450">
              <a:buFont typeface="Arial" charset="0"/>
              <a:buChar char="•"/>
              <a:defRPr/>
            </a:pPr>
            <a:endParaRPr lang="en-US" baseline="0" dirty="0" smtClean="0"/>
          </a:p>
        </p:txBody>
      </p:sp>
      <p:sp>
        <p:nvSpPr>
          <p:cNvPr id="4" name="Slide Number Placeholder 3"/>
          <p:cNvSpPr>
            <a:spLocks noGrp="1"/>
          </p:cNvSpPr>
          <p:nvPr>
            <p:ph type="sldNum" sz="quarter" idx="10"/>
          </p:nvPr>
        </p:nvSpPr>
        <p:spPr/>
        <p:txBody>
          <a:bodyPr/>
          <a:lstStyle/>
          <a:p>
            <a:fld id="{84E57D2F-5F5E-C44B-A536-0F298F0896F9}"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lvl="0" indent="-171450">
              <a:buFont typeface="Arial" charset="0"/>
              <a:buChar char="•"/>
              <a:defRPr/>
            </a:pPr>
            <a:endParaRPr lang="en-US" baseline="0" dirty="0" smtClean="0"/>
          </a:p>
        </p:txBody>
      </p:sp>
      <p:sp>
        <p:nvSpPr>
          <p:cNvPr id="4" name="Slide Number Placeholder 3"/>
          <p:cNvSpPr>
            <a:spLocks noGrp="1"/>
          </p:cNvSpPr>
          <p:nvPr>
            <p:ph type="sldNum" sz="quarter" idx="10"/>
          </p:nvPr>
        </p:nvSpPr>
        <p:spPr/>
        <p:txBody>
          <a:bodyPr/>
          <a:lstStyle/>
          <a:p>
            <a:fld id="{84E57D2F-5F5E-C44B-A536-0F298F0896F9}"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lvl="0" indent="-171450">
              <a:buFont typeface="Arial" charset="0"/>
              <a:buChar char="•"/>
              <a:defRPr/>
            </a:pPr>
            <a:endParaRPr lang="en-US" baseline="0" dirty="0" smtClean="0"/>
          </a:p>
        </p:txBody>
      </p:sp>
      <p:sp>
        <p:nvSpPr>
          <p:cNvPr id="4" name="Slide Number Placeholder 3"/>
          <p:cNvSpPr>
            <a:spLocks noGrp="1"/>
          </p:cNvSpPr>
          <p:nvPr>
            <p:ph type="sldNum" sz="quarter" idx="10"/>
          </p:nvPr>
        </p:nvSpPr>
        <p:spPr/>
        <p:txBody>
          <a:bodyPr/>
          <a:lstStyle/>
          <a:p>
            <a:fld id="{84E57D2F-5F5E-C44B-A536-0F298F0896F9}"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lvl="0" indent="-171450">
              <a:buFont typeface="Arial" charset="0"/>
              <a:buChar char="•"/>
              <a:defRPr/>
            </a:pPr>
            <a:endParaRPr lang="en-US" baseline="0" dirty="0" smtClean="0"/>
          </a:p>
        </p:txBody>
      </p:sp>
      <p:sp>
        <p:nvSpPr>
          <p:cNvPr id="4" name="Slide Number Placeholder 3"/>
          <p:cNvSpPr>
            <a:spLocks noGrp="1"/>
          </p:cNvSpPr>
          <p:nvPr>
            <p:ph type="sldNum" sz="quarter" idx="10"/>
          </p:nvPr>
        </p:nvSpPr>
        <p:spPr/>
        <p:txBody>
          <a:bodyPr/>
          <a:lstStyle/>
          <a:p>
            <a:fld id="{84E57D2F-5F5E-C44B-A536-0F298F0896F9}"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F3F8A63-F2A1-44A4-A4D1-B2B9C28AB9DB}" type="datetime1">
              <a:rPr lang="en-US" smtClean="0"/>
              <a:pPr/>
              <a:t>3/29/2017</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8FE5E050-5A44-DE4C-A3C1-7163748BAF19}" type="datetimeFigureOut">
              <a:rPr lang="en-US" smtClean="0"/>
              <a:pPr/>
              <a:t>3/29/2017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BE7EB5-F4E6-D84C-B21D-0CF8AEC5AE50}" type="slidenum">
              <a:rPr lang="en-US" smtClean="0"/>
              <a:pPr/>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FE5E050-5A44-DE4C-A3C1-7163748BAF19}" type="datetimeFigureOut">
              <a:rPr lang="en-US" smtClean="0"/>
              <a:pPr/>
              <a:t>3/29/2017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BE7EB5-F4E6-D84C-B21D-0CF8AEC5AE5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Date Placeholder 1"/>
          <p:cNvSpPr>
            <a:spLocks noGrp="1"/>
          </p:cNvSpPr>
          <p:nvPr>
            <p:ph type="dt" sz="half" idx="10"/>
          </p:nvPr>
        </p:nvSpPr>
        <p:spPr/>
        <p:txBody>
          <a:bodyPr/>
          <a:lstStyle/>
          <a:p>
            <a:fld id="{8FE5E050-5A44-DE4C-A3C1-7163748BAF19}" type="datetimeFigureOut">
              <a:rPr lang="en-US" smtClean="0"/>
              <a:pPr/>
              <a:t>3/29/2017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BE7EB5-F4E6-D84C-B21D-0CF8AEC5AE50}"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8FE5E050-5A44-DE4C-A3C1-7163748BAF19}" type="datetimeFigureOut">
              <a:rPr lang="en-US" smtClean="0"/>
              <a:pPr/>
              <a:t>3/29/2017</a:t>
            </a:fld>
            <a:endParaRPr lang="en-US" dirty="0"/>
          </a:p>
        </p:txBody>
      </p:sp>
      <p:sp>
        <p:nvSpPr>
          <p:cNvPr id="6" name="Footer Placeholder 5"/>
          <p:cNvSpPr>
            <a:spLocks noGrp="1"/>
          </p:cNvSpPr>
          <p:nvPr>
            <p:ph type="ftr" sz="quarter" idx="11"/>
          </p:nvPr>
        </p:nvSpPr>
        <p:spPr>
          <a:xfrm>
            <a:off x="3859305" y="6423585"/>
            <a:ext cx="3316941" cy="365125"/>
          </a:xfrm>
        </p:spPr>
        <p:txBody>
          <a:bodyPr/>
          <a:lstStyle/>
          <a:p>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8FE5E050-5A44-DE4C-A3C1-7163748BAF19}" type="datetimeFigureOut">
              <a:rPr lang="en-US" smtClean="0"/>
              <a:pPr/>
              <a:t>3/29/2017</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FDBE7EB5-F4E6-D84C-B21D-0CF8AEC5AE50}" type="slidenum">
              <a:rPr lang="en-US" smtClean="0"/>
              <a:pPr/>
              <a:t>‹#›</a:t>
            </a:fld>
            <a:endParaRPr lang="en-US" dirty="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dirty="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E5E050-5A44-DE4C-A3C1-7163748BAF19}" type="datetimeFigureOut">
              <a:rPr lang="en-US" smtClean="0"/>
              <a:pPr/>
              <a:t>3/29/2017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BE7EB5-F4E6-D84C-B21D-0CF8AEC5AE50}" type="slidenum">
              <a:rPr lang="en-US" smtClean="0"/>
              <a:pPr/>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dirty="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8FE5E050-5A44-DE4C-A3C1-7163748BAF19}" type="datetimeFigureOut">
              <a:rPr lang="en-US" smtClean="0"/>
              <a:pPr/>
              <a:t>3/29/2017</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FDBE7EB5-F4E6-D84C-B21D-0CF8AEC5AE50}"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8FE5E050-5A44-DE4C-A3C1-7163748BAF19}" type="datetimeFigureOut">
              <a:rPr lang="en-US" smtClean="0"/>
              <a:pPr/>
              <a:t>3/29/2017</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FDBE7EB5-F4E6-D84C-B21D-0CF8AEC5AE50}"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8FE5E050-5A44-DE4C-A3C1-7163748BAF19}" type="datetimeFigureOut">
              <a:rPr lang="en-US" smtClean="0"/>
              <a:pPr/>
              <a:t>3/29/2017</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FDBE7EB5-F4E6-D84C-B21D-0CF8AEC5AE50}" type="slidenum">
              <a:rPr lang="en-US" smtClean="0"/>
              <a:pPr/>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dirty="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FE5E050-5A44-DE4C-A3C1-7163748BAF19}" type="datetimeFigureOut">
              <a:rPr lang="en-US" smtClean="0"/>
              <a:pPr/>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BE7EB5-F4E6-D84C-B21D-0CF8AEC5AE5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FE5E050-5A44-DE4C-A3C1-7163748BAF19}" type="datetimeFigureOut">
              <a:rPr lang="en-US" smtClean="0"/>
              <a:pPr/>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BE7EB5-F4E6-D84C-B21D-0CF8AEC5AE50}"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FE5E050-5A44-DE4C-A3C1-7163748BAF19}" type="datetimeFigureOut">
              <a:rPr lang="en-US" smtClean="0"/>
              <a:pPr/>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BE7EB5-F4E6-D84C-B21D-0CF8AEC5AE50}" type="slidenum">
              <a:rPr lang="en-US" smtClean="0"/>
              <a:pPr/>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FE5E050-5A44-DE4C-A3C1-7163748BAF19}" type="datetimeFigureOut">
              <a:rPr lang="en-US" smtClean="0"/>
              <a:pPr/>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BE7EB5-F4E6-D84C-B21D-0CF8AEC5AE50}"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FE5E050-5A44-DE4C-A3C1-7163748BAF19}" type="datetimeFigureOut">
              <a:rPr lang="en-US" smtClean="0"/>
              <a:pPr/>
              <a:t>3/29/2017</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77F108C-2518-4D60-9FAF-6346FD9D7826}" type="datetime1">
              <a:rPr lang="en-US" smtClean="0"/>
              <a:pPr/>
              <a:t>3/29/2017</a:t>
            </a:fld>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dirty="0"/>
              <a:t>
              </a:t>
            </a:r>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lang="en-US" smtClean="0"/>
              <a:pPr/>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dirty="0">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FE5E050-5A44-DE4C-A3C1-7163748BAF19}" type="datetimeFigureOut">
              <a:rPr lang="en-US" smtClean="0"/>
              <a:pPr/>
              <a:t>3/29/2017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BE7EB5-F4E6-D84C-B21D-0CF8AEC5AE5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FE5E050-5A44-DE4C-A3C1-7163748BAF19}" type="datetimeFigureOut">
              <a:rPr lang="en-US" smtClean="0"/>
              <a:pPr/>
              <a:t>3/29/2017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BE7EB5-F4E6-D84C-B21D-0CF8AEC5AE50}" type="slidenum">
              <a:rPr lang="en-US" smtClean="0"/>
              <a:pPr/>
              <a:t>‹#›</a:t>
            </a:fld>
            <a:endParaRPr lang="en-US"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FE5E050-5A44-DE4C-A3C1-7163748BAF19}" type="datetimeFigureOut">
              <a:rPr lang="en-US" smtClean="0"/>
              <a:pPr/>
              <a:t>3/29/2017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Slide Number Placeholder 6"/>
          <p:cNvSpPr>
            <a:spLocks noGrp="1"/>
          </p:cNvSpPr>
          <p:nvPr>
            <p:ph type="sldNum" sz="quarter" idx="12"/>
          </p:nvPr>
        </p:nvSpPr>
        <p:spPr>
          <a:xfrm>
            <a:off x="8305800" y="242234"/>
            <a:ext cx="554038" cy="365125"/>
          </a:xfrm>
        </p:spPr>
        <p:txBody>
          <a:bodyPr/>
          <a:lstStyle/>
          <a:p>
            <a:fld id="{FDBE7EB5-F4E6-D84C-B21D-0CF8AEC5AE5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FE5E050-5A44-DE4C-A3C1-7163748BAF19}" type="datetimeFigureOut">
              <a:rPr lang="en-US" smtClean="0"/>
              <a:pPr/>
              <a:t>3/29/2017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BE7EB5-F4E6-D84C-B21D-0CF8AEC5AE50}" type="slidenum">
              <a:rPr lang="en-US" smtClean="0"/>
              <a:pPr/>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8FE5E050-5A44-DE4C-A3C1-7163748BAF19}" type="datetimeFigureOut">
              <a:rPr lang="en-US" smtClean="0"/>
              <a:pPr/>
              <a:t>3/29/2017</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FDBE7EB5-F4E6-D84C-B21D-0CF8AEC5AE5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www.naseo.org/volkswagen-settlement"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www.naseo.org/volkswagen-settlement"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naseo.org/volkswagen-settlement"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www.naseo.org/volkswagen-settlemen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naseo.org/volkswagen-settlement"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www.naseo.org/volkswagen-settlemen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www.naseo.org/volkswagen-settlemen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www.naseo.org/volkswagen-settl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2330" y="228546"/>
            <a:ext cx="2281224" cy="21384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54913" y="4639095"/>
            <a:ext cx="8708641" cy="1098763"/>
          </a:xfrm>
        </p:spPr>
        <p:txBody>
          <a:bodyPr>
            <a:noAutofit/>
          </a:bodyPr>
          <a:lstStyle/>
          <a:p>
            <a:r>
              <a:rPr lang="en-US" b="1" dirty="0" smtClean="0">
                <a:latin typeface="Calibri" panose="020F0502020204030204" pitchFamily="34" charset="0"/>
                <a:cs typeface="Calibri Light"/>
              </a:rPr>
              <a:t>Volkswagen Settlement:</a:t>
            </a:r>
            <a:br>
              <a:rPr lang="en-US" b="1" dirty="0" smtClean="0">
                <a:latin typeface="Calibri" panose="020F0502020204030204" pitchFamily="34" charset="0"/>
                <a:cs typeface="Calibri Light"/>
              </a:rPr>
            </a:br>
            <a:r>
              <a:rPr lang="en-US" b="1" dirty="0" smtClean="0">
                <a:latin typeface="Calibri" panose="020F0502020204030204" pitchFamily="34" charset="0"/>
                <a:cs typeface="Calibri Light"/>
              </a:rPr>
              <a:t>Emissions Tools Webinar</a:t>
            </a:r>
            <a:endParaRPr lang="en-US" b="1" dirty="0">
              <a:solidFill>
                <a:schemeClr val="accent1">
                  <a:lumMod val="75000"/>
                </a:schemeClr>
              </a:solidFill>
              <a:latin typeface="Calibri" panose="020F0502020204030204" pitchFamily="34" charset="0"/>
              <a:cs typeface="Calibri Light"/>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4464"/>
          <a:stretch/>
        </p:blipFill>
        <p:spPr>
          <a:xfrm>
            <a:off x="4620015" y="228546"/>
            <a:ext cx="2064936" cy="203757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8817" y="533346"/>
            <a:ext cx="2344737" cy="1532521"/>
          </a:xfrm>
          <a:prstGeom prst="rect">
            <a:avLst/>
          </a:prstGeom>
        </p:spPr>
      </p:pic>
      <p:pic>
        <p:nvPicPr>
          <p:cNvPr id="12" name="Picture 11"/>
          <p:cNvPicPr>
            <a:picLocks noChangeAspect="1"/>
          </p:cNvPicPr>
          <p:nvPr/>
        </p:nvPicPr>
        <p:blipFill>
          <a:blip r:embed="rId5"/>
          <a:stretch>
            <a:fillRect/>
          </a:stretch>
        </p:blipFill>
        <p:spPr>
          <a:xfrm>
            <a:off x="6782330" y="2366963"/>
            <a:ext cx="2281224" cy="2043210"/>
          </a:xfrm>
          <a:prstGeom prst="rect">
            <a:avLst/>
          </a:prstGeom>
        </p:spPr>
      </p:pic>
      <p:pic>
        <p:nvPicPr>
          <p:cNvPr id="10" name="Picture 9" descr="building.JPG"/>
          <p:cNvPicPr>
            <a:picLocks noChangeAspect="1"/>
          </p:cNvPicPr>
          <p:nvPr/>
        </p:nvPicPr>
        <p:blipFill rotWithShape="1">
          <a:blip r:embed="rId6"/>
          <a:srcRect l="1307" t="17723" r="32492" b="14769"/>
          <a:stretch/>
        </p:blipFill>
        <p:spPr>
          <a:xfrm>
            <a:off x="4627266" y="2366963"/>
            <a:ext cx="2049342" cy="2089802"/>
          </a:xfrm>
          <a:prstGeom prst="rect">
            <a:avLst/>
          </a:prstGeom>
        </p:spPr>
      </p:pic>
      <p:sp>
        <p:nvSpPr>
          <p:cNvPr id="4" name="Rectangle 3"/>
          <p:cNvSpPr/>
          <p:nvPr/>
        </p:nvSpPr>
        <p:spPr>
          <a:xfrm>
            <a:off x="419100" y="5760719"/>
            <a:ext cx="4572000" cy="646331"/>
          </a:xfrm>
          <a:prstGeom prst="rect">
            <a:avLst/>
          </a:prstGeom>
        </p:spPr>
        <p:txBody>
          <a:bodyPr>
            <a:spAutoFit/>
          </a:bodyPr>
          <a:lstStyle/>
          <a:p>
            <a:r>
              <a:rPr lang="en-US" b="1" dirty="0" smtClean="0">
                <a:solidFill>
                  <a:schemeClr val="tx1">
                    <a:lumMod val="50000"/>
                    <a:lumOff val="50000"/>
                  </a:schemeClr>
                </a:solidFill>
                <a:latin typeface="Calibri Light"/>
                <a:cs typeface="Calibri Light"/>
              </a:rPr>
              <a:t>National </a:t>
            </a:r>
            <a:r>
              <a:rPr lang="en-US" b="1" dirty="0">
                <a:solidFill>
                  <a:schemeClr val="tx1">
                    <a:lumMod val="50000"/>
                    <a:lumOff val="50000"/>
                  </a:schemeClr>
                </a:solidFill>
                <a:latin typeface="Calibri Light"/>
                <a:cs typeface="Calibri Light"/>
              </a:rPr>
              <a:t>Association of State Energy Officials</a:t>
            </a:r>
            <a:br>
              <a:rPr lang="en-US" b="1" dirty="0">
                <a:solidFill>
                  <a:schemeClr val="tx1">
                    <a:lumMod val="50000"/>
                    <a:lumOff val="50000"/>
                  </a:schemeClr>
                </a:solidFill>
                <a:latin typeface="Calibri Light"/>
                <a:cs typeface="Calibri Light"/>
              </a:rPr>
            </a:br>
            <a:r>
              <a:rPr lang="en-US" b="1" dirty="0" smtClean="0">
                <a:solidFill>
                  <a:schemeClr val="tx1">
                    <a:lumMod val="50000"/>
                    <a:lumOff val="50000"/>
                  </a:schemeClr>
                </a:solidFill>
                <a:latin typeface="Calibri Light"/>
                <a:cs typeface="Calibri Light"/>
              </a:rPr>
              <a:t>March 29, 2017</a:t>
            </a:r>
            <a:endParaRPr lang="en-US" dirty="0"/>
          </a:p>
        </p:txBody>
      </p:sp>
    </p:spTree>
    <p:extLst>
      <p:ext uri="{BB962C8B-B14F-4D97-AF65-F5344CB8AC3E}">
        <p14:creationId xmlns:p14="http://schemas.microsoft.com/office/powerpoint/2010/main" val="331558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498475" y="256658"/>
            <a:ext cx="6423025" cy="1374021"/>
          </a:xfrm>
        </p:spPr>
        <p:txBody>
          <a:bodyPr/>
          <a:lstStyle/>
          <a:p>
            <a:r>
              <a:rPr lang="en-US" sz="2800" dirty="0" smtClean="0">
                <a:cs typeface="Calibri"/>
              </a:rPr>
              <a:t>Example from Toolkit:</a:t>
            </a:r>
            <a:br>
              <a:rPr lang="en-US" sz="2800" dirty="0" smtClean="0">
                <a:cs typeface="Calibri"/>
              </a:rPr>
            </a:br>
            <a:r>
              <a:rPr lang="en-US" sz="2800" dirty="0" smtClean="0">
                <a:cs typeface="Calibri"/>
              </a:rPr>
              <a:t>Eligible Mitigation Action #1 –</a:t>
            </a:r>
            <a:r>
              <a:rPr lang="en-US" sz="2800" i="1" dirty="0" smtClean="0">
                <a:cs typeface="Calibri"/>
              </a:rPr>
              <a:t> </a:t>
            </a:r>
            <a:br>
              <a:rPr lang="en-US" sz="2800" i="1" dirty="0" smtClean="0">
                <a:cs typeface="Calibri"/>
              </a:rPr>
            </a:br>
            <a:r>
              <a:rPr lang="en-US" sz="2800" i="1" dirty="0" smtClean="0">
                <a:cs typeface="Calibri"/>
              </a:rPr>
              <a:t>Eligible Large Trucks</a:t>
            </a:r>
            <a:r>
              <a:rPr lang="en-US" sz="2800" dirty="0" smtClean="0">
                <a:cs typeface="Calibri"/>
              </a:rPr>
              <a:t> </a:t>
            </a:r>
            <a:endParaRPr lang="en-US" sz="2800" dirty="0">
              <a:cs typeface="Calibri"/>
            </a:endParaRPr>
          </a:p>
        </p:txBody>
      </p:sp>
      <p:pic>
        <p:nvPicPr>
          <p:cNvPr id="9" name="Picture 8" descr="C:\0 Transportation\VW Settlement\Resources\Trucks\City of Milwaukee CNG.jpg"/>
          <p:cNvPicPr/>
          <p:nvPr/>
        </p:nvPicPr>
        <p:blipFill>
          <a:blip r:embed="rId3">
            <a:extLst>
              <a:ext uri="{28A0092B-C50C-407E-A947-70E740481C1C}">
                <a14:useLocalDpi xmlns:a14="http://schemas.microsoft.com/office/drawing/2010/main" val="0"/>
              </a:ext>
            </a:extLst>
          </a:blip>
          <a:srcRect/>
          <a:stretch>
            <a:fillRect/>
          </a:stretch>
        </p:blipFill>
        <p:spPr bwMode="auto">
          <a:xfrm>
            <a:off x="4654231" y="4377688"/>
            <a:ext cx="3232469" cy="1925321"/>
          </a:xfrm>
          <a:prstGeom prst="rect">
            <a:avLst/>
          </a:prstGeom>
          <a:noFill/>
          <a:ln>
            <a:noFill/>
          </a:ln>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125" t="28447" r="36375" b="40796"/>
          <a:stretch/>
        </p:blipFill>
        <p:spPr bwMode="auto">
          <a:xfrm>
            <a:off x="4023360" y="2255520"/>
            <a:ext cx="4206240"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32"/>
          <p:cNvSpPr>
            <a:spLocks noGrp="1"/>
          </p:cNvSpPr>
          <p:nvPr>
            <p:ph sz="half" idx="1"/>
          </p:nvPr>
        </p:nvSpPr>
        <p:spPr>
          <a:xfrm>
            <a:off x="167640" y="1844040"/>
            <a:ext cx="2773680" cy="5217160"/>
          </a:xfrm>
          <a:ln>
            <a:noFill/>
          </a:ln>
        </p:spPr>
        <p:txBody>
          <a:bodyPr>
            <a:normAutofit/>
          </a:bodyPr>
          <a:lstStyle/>
          <a:p>
            <a:pPr lvl="1" fontAlgn="base">
              <a:spcBef>
                <a:spcPts val="0"/>
              </a:spcBef>
              <a:spcAft>
                <a:spcPts val="600"/>
              </a:spcAft>
            </a:pPr>
            <a:r>
              <a:rPr lang="en-US" sz="2000" dirty="0" smtClean="0">
                <a:solidFill>
                  <a:schemeClr val="accent1"/>
                </a:solidFill>
                <a:latin typeface="Calibri" panose="020F0502020204030204" pitchFamily="34" charset="0"/>
              </a:rPr>
              <a:t>Case study highlighting successful implementation of project.</a:t>
            </a:r>
          </a:p>
          <a:p>
            <a:pPr lvl="1" fontAlgn="base">
              <a:spcBef>
                <a:spcPts val="0"/>
              </a:spcBef>
              <a:spcAft>
                <a:spcPts val="600"/>
              </a:spcAft>
            </a:pPr>
            <a:r>
              <a:rPr lang="en-US" sz="2000" i="1" dirty="0" smtClean="0">
                <a:solidFill>
                  <a:schemeClr val="accent1"/>
                </a:solidFill>
                <a:latin typeface="Calibri" panose="020F0502020204030204" pitchFamily="34" charset="0"/>
              </a:rPr>
              <a:t>Featured example: Milwaukee used a $750,000 grant to transition their refuse fleet to CNG. </a:t>
            </a:r>
          </a:p>
          <a:p>
            <a:pPr marL="228600" lvl="1" indent="0" fontAlgn="base">
              <a:spcBef>
                <a:spcPts val="0"/>
              </a:spcBef>
              <a:spcAft>
                <a:spcPts val="600"/>
              </a:spcAft>
              <a:buNone/>
            </a:pPr>
            <a:endParaRPr lang="en-US" sz="2000" dirty="0" smtClean="0">
              <a:solidFill>
                <a:schemeClr val="accent1"/>
              </a:solidFill>
              <a:latin typeface="Calibri" panose="020F0502020204030204" pitchFamily="34" charset="0"/>
            </a:endParaRPr>
          </a:p>
          <a:p>
            <a:pPr lvl="1" fontAlgn="base">
              <a:spcBef>
                <a:spcPts val="0"/>
              </a:spcBef>
              <a:spcAft>
                <a:spcPts val="600"/>
              </a:spcAft>
            </a:pPr>
            <a:endParaRPr lang="en-US" sz="2000" dirty="0" smtClean="0">
              <a:solidFill>
                <a:schemeClr val="accent1"/>
              </a:solidFill>
              <a:latin typeface="Calibri" panose="020F0502020204030204" pitchFamily="34" charset="0"/>
            </a:endParaRPr>
          </a:p>
          <a:p>
            <a:pPr lvl="1" fontAlgn="base">
              <a:spcBef>
                <a:spcPts val="0"/>
              </a:spcBef>
              <a:spcAft>
                <a:spcPts val="600"/>
              </a:spcAft>
            </a:pPr>
            <a:endParaRPr lang="en-US" sz="2000" i="1" dirty="0" smtClean="0">
              <a:solidFill>
                <a:schemeClr val="accent1"/>
              </a:solidFill>
              <a:latin typeface="Calibri" panose="020F0502020204030204" pitchFamily="34" charset="0"/>
            </a:endParaRPr>
          </a:p>
        </p:txBody>
      </p:sp>
      <p:sp>
        <p:nvSpPr>
          <p:cNvPr id="8" name="TextBox 7"/>
          <p:cNvSpPr txBox="1"/>
          <p:nvPr/>
        </p:nvSpPr>
        <p:spPr>
          <a:xfrm>
            <a:off x="6210300" y="6601599"/>
            <a:ext cx="2857500" cy="276999"/>
          </a:xfrm>
          <a:prstGeom prst="rect">
            <a:avLst/>
          </a:prstGeom>
          <a:noFill/>
        </p:spPr>
        <p:txBody>
          <a:bodyPr wrap="square" rtlCol="0">
            <a:spAutoFit/>
          </a:bodyPr>
          <a:lstStyle/>
          <a:p>
            <a:r>
              <a:rPr lang="en-US" sz="1200" i="1" dirty="0" smtClean="0">
                <a:hlinkClick r:id="rId5"/>
              </a:rPr>
              <a:t>www.naseo.org/volkswagen-settlement</a:t>
            </a:r>
            <a:r>
              <a:rPr lang="en-US" sz="1200" i="1" dirty="0" smtClean="0"/>
              <a:t> </a:t>
            </a:r>
            <a:endParaRPr lang="en-US" sz="1200" i="1" dirty="0"/>
          </a:p>
        </p:txBody>
      </p:sp>
    </p:spTree>
    <p:extLst>
      <p:ext uri="{BB962C8B-B14F-4D97-AF65-F5344CB8AC3E}">
        <p14:creationId xmlns:p14="http://schemas.microsoft.com/office/powerpoint/2010/main" val="273696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498475" y="256658"/>
            <a:ext cx="6915785" cy="1374021"/>
          </a:xfrm>
        </p:spPr>
        <p:txBody>
          <a:bodyPr/>
          <a:lstStyle/>
          <a:p>
            <a:r>
              <a:rPr lang="en-US" sz="2800" dirty="0" smtClean="0">
                <a:cs typeface="Calibri"/>
              </a:rPr>
              <a:t>Considerations and Next Steps for States</a:t>
            </a:r>
            <a:endParaRPr lang="en-US" sz="2800" dirty="0">
              <a:cs typeface="Calibri"/>
            </a:endParaRPr>
          </a:p>
        </p:txBody>
      </p:sp>
      <p:sp>
        <p:nvSpPr>
          <p:cNvPr id="7" name="Content Placeholder 32"/>
          <p:cNvSpPr>
            <a:spLocks noGrp="1"/>
          </p:cNvSpPr>
          <p:nvPr>
            <p:ph sz="half" idx="1"/>
          </p:nvPr>
        </p:nvSpPr>
        <p:spPr>
          <a:xfrm>
            <a:off x="167640" y="1844040"/>
            <a:ext cx="7734300" cy="5217160"/>
          </a:xfrm>
          <a:ln>
            <a:noFill/>
          </a:ln>
        </p:spPr>
        <p:txBody>
          <a:bodyPr>
            <a:normAutofit/>
          </a:bodyPr>
          <a:lstStyle/>
          <a:p>
            <a:pPr lvl="1" fontAlgn="base">
              <a:spcBef>
                <a:spcPts val="0"/>
              </a:spcBef>
              <a:spcAft>
                <a:spcPts val="600"/>
              </a:spcAft>
            </a:pPr>
            <a:r>
              <a:rPr lang="en-US" sz="2000" dirty="0" smtClean="0">
                <a:solidFill>
                  <a:schemeClr val="accent1"/>
                </a:solidFill>
                <a:latin typeface="Calibri" panose="020F0502020204030204" pitchFamily="34" charset="0"/>
              </a:rPr>
              <a:t>NASEO Toolkit designed as reference. </a:t>
            </a:r>
            <a:endParaRPr lang="en-US" sz="2000" dirty="0">
              <a:solidFill>
                <a:schemeClr val="accent1"/>
              </a:solidFill>
              <a:latin typeface="Calibri" panose="020F0502020204030204" pitchFamily="34" charset="0"/>
            </a:endParaRPr>
          </a:p>
          <a:p>
            <a:pPr lvl="1" fontAlgn="base">
              <a:spcBef>
                <a:spcPts val="0"/>
              </a:spcBef>
              <a:spcAft>
                <a:spcPts val="600"/>
              </a:spcAft>
            </a:pPr>
            <a:r>
              <a:rPr lang="en-US" sz="2000" dirty="0" smtClean="0">
                <a:solidFill>
                  <a:schemeClr val="accent1"/>
                </a:solidFill>
                <a:latin typeface="Calibri" panose="020F0502020204030204" pitchFamily="34" charset="0"/>
              </a:rPr>
              <a:t>Additional steps for states may include:</a:t>
            </a:r>
          </a:p>
          <a:p>
            <a:pPr lvl="2" fontAlgn="base">
              <a:spcBef>
                <a:spcPts val="0"/>
              </a:spcBef>
              <a:spcAft>
                <a:spcPts val="600"/>
              </a:spcAft>
            </a:pPr>
            <a:r>
              <a:rPr lang="en-US" sz="2000" dirty="0" smtClean="0">
                <a:solidFill>
                  <a:schemeClr val="accent1"/>
                </a:solidFill>
                <a:latin typeface="Calibri" panose="020F0502020204030204" pitchFamily="34" charset="0"/>
              </a:rPr>
              <a:t>Consider projects that support longer-term goals, including NOx reduction</a:t>
            </a:r>
          </a:p>
          <a:p>
            <a:pPr lvl="2" fontAlgn="base">
              <a:spcBef>
                <a:spcPts val="0"/>
              </a:spcBef>
              <a:spcAft>
                <a:spcPts val="600"/>
              </a:spcAft>
            </a:pPr>
            <a:r>
              <a:rPr lang="en-US" sz="2000" dirty="0" smtClean="0">
                <a:solidFill>
                  <a:schemeClr val="accent1"/>
                </a:solidFill>
                <a:latin typeface="Calibri" panose="020F0502020204030204" pitchFamily="34" charset="0"/>
              </a:rPr>
              <a:t>Engage stakeholders to understand what projects are local priorities, and how projects may impact disproportionately affected communities</a:t>
            </a:r>
          </a:p>
          <a:p>
            <a:pPr lvl="2" fontAlgn="base">
              <a:spcBef>
                <a:spcPts val="0"/>
              </a:spcBef>
              <a:spcAft>
                <a:spcPts val="600"/>
              </a:spcAft>
            </a:pPr>
            <a:r>
              <a:rPr lang="en-US" sz="2000" dirty="0" smtClean="0">
                <a:solidFill>
                  <a:schemeClr val="accent1"/>
                </a:solidFill>
                <a:latin typeface="Calibri" panose="020F0502020204030204" pitchFamily="34" charset="0"/>
              </a:rPr>
              <a:t>Explore various emissions tools and use resource that is right for your jurisdiction</a:t>
            </a:r>
          </a:p>
          <a:p>
            <a:pPr lvl="2" fontAlgn="base">
              <a:spcBef>
                <a:spcPts val="0"/>
              </a:spcBef>
              <a:spcAft>
                <a:spcPts val="600"/>
              </a:spcAft>
            </a:pPr>
            <a:r>
              <a:rPr lang="en-US" sz="2000" dirty="0" smtClean="0">
                <a:solidFill>
                  <a:schemeClr val="accent1"/>
                </a:solidFill>
                <a:latin typeface="Calibri" panose="020F0502020204030204" pitchFamily="34" charset="0"/>
              </a:rPr>
              <a:t>Examine industry-specific studies to learn about the most recent emissions impacts of various technologies</a:t>
            </a:r>
          </a:p>
          <a:p>
            <a:pPr lvl="2" fontAlgn="base">
              <a:spcBef>
                <a:spcPts val="0"/>
              </a:spcBef>
              <a:spcAft>
                <a:spcPts val="600"/>
              </a:spcAft>
            </a:pPr>
            <a:r>
              <a:rPr lang="en-US" sz="2000" dirty="0" smtClean="0">
                <a:solidFill>
                  <a:schemeClr val="accent1"/>
                </a:solidFill>
                <a:latin typeface="Calibri" panose="020F0502020204030204" pitchFamily="34" charset="0"/>
              </a:rPr>
              <a:t>Talk with your local Clean Cities Coordinators or industry representatives to learn about the most recent technologies and availability in your area</a:t>
            </a:r>
          </a:p>
          <a:p>
            <a:pPr marL="228600" lvl="1" indent="0" fontAlgn="base">
              <a:spcBef>
                <a:spcPts val="0"/>
              </a:spcBef>
              <a:spcAft>
                <a:spcPts val="600"/>
              </a:spcAft>
              <a:buNone/>
            </a:pPr>
            <a:endParaRPr lang="en-US" sz="2000" dirty="0" smtClean="0">
              <a:solidFill>
                <a:schemeClr val="accent1"/>
              </a:solidFill>
              <a:latin typeface="Calibri" panose="020F0502020204030204" pitchFamily="34" charset="0"/>
            </a:endParaRPr>
          </a:p>
          <a:p>
            <a:pPr lvl="1" fontAlgn="base">
              <a:spcBef>
                <a:spcPts val="0"/>
              </a:spcBef>
              <a:spcAft>
                <a:spcPts val="600"/>
              </a:spcAft>
            </a:pPr>
            <a:endParaRPr lang="en-US" sz="2000" dirty="0" smtClean="0">
              <a:solidFill>
                <a:schemeClr val="accent1"/>
              </a:solidFill>
              <a:latin typeface="Calibri" panose="020F0502020204030204" pitchFamily="34" charset="0"/>
            </a:endParaRPr>
          </a:p>
          <a:p>
            <a:pPr lvl="1" fontAlgn="base">
              <a:spcBef>
                <a:spcPts val="0"/>
              </a:spcBef>
              <a:spcAft>
                <a:spcPts val="600"/>
              </a:spcAft>
            </a:pPr>
            <a:endParaRPr lang="en-US" sz="2000" i="1" dirty="0" smtClean="0">
              <a:solidFill>
                <a:schemeClr val="accent1"/>
              </a:solidFill>
              <a:latin typeface="Calibri" panose="020F0502020204030204" pitchFamily="34" charset="0"/>
            </a:endParaRPr>
          </a:p>
        </p:txBody>
      </p:sp>
      <p:sp>
        <p:nvSpPr>
          <p:cNvPr id="6" name="TextBox 5"/>
          <p:cNvSpPr txBox="1"/>
          <p:nvPr/>
        </p:nvSpPr>
        <p:spPr>
          <a:xfrm>
            <a:off x="6210300" y="6601599"/>
            <a:ext cx="2857500" cy="276999"/>
          </a:xfrm>
          <a:prstGeom prst="rect">
            <a:avLst/>
          </a:prstGeom>
          <a:noFill/>
        </p:spPr>
        <p:txBody>
          <a:bodyPr wrap="square" rtlCol="0">
            <a:spAutoFit/>
          </a:bodyPr>
          <a:lstStyle/>
          <a:p>
            <a:r>
              <a:rPr lang="en-US" sz="1200" i="1" dirty="0" smtClean="0">
                <a:hlinkClick r:id="rId3"/>
              </a:rPr>
              <a:t>www.naseo.org/volkswagen-settlement</a:t>
            </a:r>
            <a:r>
              <a:rPr lang="en-US" sz="1200" i="1" dirty="0" smtClean="0"/>
              <a:t> </a:t>
            </a:r>
            <a:endParaRPr lang="en-US" sz="1200" i="1" dirty="0"/>
          </a:p>
        </p:txBody>
      </p:sp>
    </p:spTree>
    <p:extLst>
      <p:ext uri="{BB962C8B-B14F-4D97-AF65-F5344CB8AC3E}">
        <p14:creationId xmlns:p14="http://schemas.microsoft.com/office/powerpoint/2010/main" val="191221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498475" y="256658"/>
            <a:ext cx="6915785" cy="1374021"/>
          </a:xfrm>
        </p:spPr>
        <p:txBody>
          <a:bodyPr/>
          <a:lstStyle/>
          <a:p>
            <a:r>
              <a:rPr lang="en-US" sz="2800" dirty="0" smtClean="0">
                <a:cs typeface="Calibri"/>
              </a:rPr>
              <a:t>Emissions Tools </a:t>
            </a:r>
            <a:endParaRPr lang="en-US" sz="2800" dirty="0">
              <a:cs typeface="Calibri"/>
            </a:endParaRPr>
          </a:p>
        </p:txBody>
      </p:sp>
      <p:sp>
        <p:nvSpPr>
          <p:cNvPr id="7" name="Content Placeholder 32"/>
          <p:cNvSpPr>
            <a:spLocks noGrp="1"/>
          </p:cNvSpPr>
          <p:nvPr>
            <p:ph sz="half" idx="1"/>
          </p:nvPr>
        </p:nvSpPr>
        <p:spPr>
          <a:xfrm>
            <a:off x="167640" y="1844040"/>
            <a:ext cx="7734300" cy="5217160"/>
          </a:xfrm>
          <a:ln>
            <a:noFill/>
          </a:ln>
        </p:spPr>
        <p:txBody>
          <a:bodyPr>
            <a:normAutofit/>
          </a:bodyPr>
          <a:lstStyle/>
          <a:p>
            <a:pPr lvl="1" fontAlgn="base">
              <a:spcBef>
                <a:spcPts val="0"/>
              </a:spcBef>
            </a:pPr>
            <a:r>
              <a:rPr lang="en-US" sz="2000" dirty="0">
                <a:solidFill>
                  <a:schemeClr val="accent1"/>
                </a:solidFill>
                <a:latin typeface="Calibri" panose="020F0502020204030204" pitchFamily="34" charset="0"/>
              </a:rPr>
              <a:t>AFLEET: Andrew Burnham, Argonne National Laboratory</a:t>
            </a:r>
          </a:p>
          <a:p>
            <a:pPr marL="228600" lvl="1" indent="0" fontAlgn="base">
              <a:spcBef>
                <a:spcPts val="0"/>
              </a:spcBef>
              <a:buNone/>
            </a:pPr>
            <a:endParaRPr lang="en-US" sz="2000" dirty="0">
              <a:solidFill>
                <a:schemeClr val="accent1"/>
              </a:solidFill>
              <a:latin typeface="Calibri" panose="020F0502020204030204" pitchFamily="34" charset="0"/>
            </a:endParaRPr>
          </a:p>
          <a:p>
            <a:pPr lvl="1" fontAlgn="base">
              <a:spcBef>
                <a:spcPts val="0"/>
              </a:spcBef>
            </a:pPr>
            <a:r>
              <a:rPr lang="en-US" sz="2000" dirty="0">
                <a:solidFill>
                  <a:schemeClr val="accent1"/>
                </a:solidFill>
                <a:latin typeface="Calibri" panose="020F0502020204030204" pitchFamily="34" charset="0"/>
              </a:rPr>
              <a:t>Diesel Emissions Quantifier: Jeffra Rockwell, U.S. EPA</a:t>
            </a:r>
          </a:p>
          <a:p>
            <a:pPr marL="228600" lvl="1" indent="0" fontAlgn="base">
              <a:spcBef>
                <a:spcPts val="0"/>
              </a:spcBef>
              <a:buNone/>
            </a:pPr>
            <a:endParaRPr lang="en-US" sz="2000" dirty="0">
              <a:solidFill>
                <a:schemeClr val="accent1"/>
              </a:solidFill>
              <a:latin typeface="Calibri" panose="020F0502020204030204" pitchFamily="34" charset="0"/>
            </a:endParaRPr>
          </a:p>
          <a:p>
            <a:pPr lvl="1" fontAlgn="base">
              <a:spcBef>
                <a:spcPts val="0"/>
              </a:spcBef>
            </a:pPr>
            <a:r>
              <a:rPr lang="en-US" sz="2000" dirty="0">
                <a:solidFill>
                  <a:schemeClr val="accent1"/>
                </a:solidFill>
                <a:latin typeface="Calibri" panose="020F0502020204030204" pitchFamily="34" charset="0"/>
              </a:rPr>
              <a:t>Shore Power Emission Calculator: Arman Tanman, U.S. EPA</a:t>
            </a:r>
          </a:p>
          <a:p>
            <a:pPr marL="228600" lvl="1" indent="0" fontAlgn="base">
              <a:spcBef>
                <a:spcPts val="0"/>
              </a:spcBef>
              <a:spcAft>
                <a:spcPts val="600"/>
              </a:spcAft>
              <a:buNone/>
            </a:pPr>
            <a:endParaRPr lang="en-US" sz="2000" dirty="0" smtClean="0">
              <a:solidFill>
                <a:schemeClr val="accent1"/>
              </a:solidFill>
              <a:latin typeface="Calibri" panose="020F0502020204030204" pitchFamily="34" charset="0"/>
            </a:endParaRPr>
          </a:p>
          <a:p>
            <a:pPr lvl="1" fontAlgn="base">
              <a:spcBef>
                <a:spcPts val="0"/>
              </a:spcBef>
              <a:spcAft>
                <a:spcPts val="600"/>
              </a:spcAft>
            </a:pPr>
            <a:endParaRPr lang="en-US" sz="2000" i="1" dirty="0" smtClean="0">
              <a:solidFill>
                <a:schemeClr val="accent1"/>
              </a:solidFill>
              <a:latin typeface="Calibri" panose="020F0502020204030204" pitchFamily="34" charset="0"/>
            </a:endParaRPr>
          </a:p>
        </p:txBody>
      </p:sp>
      <p:sp>
        <p:nvSpPr>
          <p:cNvPr id="4" name="TextBox 3"/>
          <p:cNvSpPr txBox="1"/>
          <p:nvPr/>
        </p:nvSpPr>
        <p:spPr>
          <a:xfrm>
            <a:off x="6210300" y="6601599"/>
            <a:ext cx="2857500" cy="276999"/>
          </a:xfrm>
          <a:prstGeom prst="rect">
            <a:avLst/>
          </a:prstGeom>
          <a:noFill/>
        </p:spPr>
        <p:txBody>
          <a:bodyPr wrap="square" rtlCol="0">
            <a:spAutoFit/>
          </a:bodyPr>
          <a:lstStyle/>
          <a:p>
            <a:r>
              <a:rPr lang="en-US" sz="1200" i="1" dirty="0" smtClean="0">
                <a:hlinkClick r:id="rId3"/>
              </a:rPr>
              <a:t>www.naseo.org/volkswagen-settlement</a:t>
            </a:r>
            <a:r>
              <a:rPr lang="en-US" sz="1200" i="1" dirty="0" smtClean="0"/>
              <a:t> </a:t>
            </a:r>
            <a:endParaRPr lang="en-US" sz="1200" i="1" dirty="0"/>
          </a:p>
        </p:txBody>
      </p:sp>
    </p:spTree>
    <p:extLst>
      <p:ext uri="{BB962C8B-B14F-4D97-AF65-F5344CB8AC3E}">
        <p14:creationId xmlns:p14="http://schemas.microsoft.com/office/powerpoint/2010/main" val="130634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498475" y="249039"/>
            <a:ext cx="6423025" cy="764421"/>
          </a:xfrm>
        </p:spPr>
        <p:txBody>
          <a:bodyPr/>
          <a:lstStyle/>
          <a:p>
            <a:r>
              <a:rPr lang="en-US" sz="2800" dirty="0" smtClean="0">
                <a:cs typeface="Calibri"/>
              </a:rPr>
              <a:t>Agenda</a:t>
            </a:r>
            <a:endParaRPr lang="en-US" sz="2800" dirty="0">
              <a:cs typeface="Calibri"/>
            </a:endParaRPr>
          </a:p>
        </p:txBody>
      </p:sp>
      <p:sp>
        <p:nvSpPr>
          <p:cNvPr id="33" name="Content Placeholder 32"/>
          <p:cNvSpPr>
            <a:spLocks noGrp="1"/>
          </p:cNvSpPr>
          <p:nvPr>
            <p:ph sz="half" idx="1"/>
          </p:nvPr>
        </p:nvSpPr>
        <p:spPr>
          <a:xfrm>
            <a:off x="0" y="1394459"/>
            <a:ext cx="8356600" cy="3543301"/>
          </a:xfrm>
          <a:ln>
            <a:noFill/>
          </a:ln>
        </p:spPr>
        <p:txBody>
          <a:bodyPr>
            <a:normAutofit/>
          </a:bodyPr>
          <a:lstStyle/>
          <a:p>
            <a:pPr lvl="1" fontAlgn="base">
              <a:spcBef>
                <a:spcPts val="0"/>
              </a:spcBef>
            </a:pPr>
            <a:r>
              <a:rPr lang="en-US" sz="2000" dirty="0" smtClean="0">
                <a:solidFill>
                  <a:schemeClr val="accent1"/>
                </a:solidFill>
                <a:latin typeface="Calibri" panose="020F0502020204030204" pitchFamily="34" charset="0"/>
              </a:rPr>
              <a:t>Settlement Summary and Recap</a:t>
            </a:r>
          </a:p>
          <a:p>
            <a:pPr marL="228600" lvl="1" indent="0" fontAlgn="base">
              <a:spcBef>
                <a:spcPts val="0"/>
              </a:spcBef>
              <a:buNone/>
            </a:pPr>
            <a:endParaRPr lang="en-US" sz="2000" dirty="0" smtClean="0">
              <a:solidFill>
                <a:schemeClr val="accent1"/>
              </a:solidFill>
              <a:latin typeface="Calibri" panose="020F0502020204030204" pitchFamily="34" charset="0"/>
            </a:endParaRPr>
          </a:p>
          <a:p>
            <a:pPr lvl="1" fontAlgn="base">
              <a:spcBef>
                <a:spcPts val="0"/>
              </a:spcBef>
            </a:pPr>
            <a:r>
              <a:rPr lang="en-US" sz="2000" dirty="0" smtClean="0">
                <a:solidFill>
                  <a:schemeClr val="accent1"/>
                </a:solidFill>
                <a:latin typeface="Calibri" panose="020F0502020204030204" pitchFamily="34" charset="0"/>
              </a:rPr>
              <a:t>NASEO Beneficiary Mitigation Plan Toolkit</a:t>
            </a:r>
          </a:p>
          <a:p>
            <a:pPr marL="228600" lvl="1" indent="0" fontAlgn="base">
              <a:spcBef>
                <a:spcPts val="0"/>
              </a:spcBef>
              <a:buNone/>
            </a:pPr>
            <a:endParaRPr lang="en-US" sz="2000" dirty="0" smtClean="0">
              <a:solidFill>
                <a:schemeClr val="accent1"/>
              </a:solidFill>
              <a:latin typeface="Calibri" panose="020F0502020204030204" pitchFamily="34" charset="0"/>
            </a:endParaRPr>
          </a:p>
          <a:p>
            <a:pPr lvl="1" fontAlgn="base">
              <a:spcBef>
                <a:spcPts val="0"/>
              </a:spcBef>
            </a:pPr>
            <a:r>
              <a:rPr lang="en-US" sz="2000" dirty="0" smtClean="0">
                <a:solidFill>
                  <a:schemeClr val="accent1"/>
                </a:solidFill>
                <a:latin typeface="Calibri" panose="020F0502020204030204" pitchFamily="34" charset="0"/>
              </a:rPr>
              <a:t>AFLEET: Andrew Burnham, Argonne National Laboratory</a:t>
            </a:r>
          </a:p>
          <a:p>
            <a:pPr marL="228600" lvl="1" indent="0" fontAlgn="base">
              <a:spcBef>
                <a:spcPts val="0"/>
              </a:spcBef>
              <a:buNone/>
            </a:pPr>
            <a:endParaRPr lang="en-US" sz="2000" dirty="0" smtClean="0">
              <a:solidFill>
                <a:schemeClr val="accent1"/>
              </a:solidFill>
              <a:latin typeface="Calibri" panose="020F0502020204030204" pitchFamily="34" charset="0"/>
            </a:endParaRPr>
          </a:p>
          <a:p>
            <a:pPr lvl="1" fontAlgn="base">
              <a:spcBef>
                <a:spcPts val="0"/>
              </a:spcBef>
            </a:pPr>
            <a:r>
              <a:rPr lang="en-US" sz="2000" dirty="0" smtClean="0">
                <a:solidFill>
                  <a:schemeClr val="accent1"/>
                </a:solidFill>
                <a:latin typeface="Calibri" panose="020F0502020204030204" pitchFamily="34" charset="0"/>
              </a:rPr>
              <a:t>Diesel Emissions Quantifier: Jeffra Rockwell, U.S. EPA</a:t>
            </a:r>
          </a:p>
          <a:p>
            <a:pPr marL="228600" lvl="1" indent="0" fontAlgn="base">
              <a:spcBef>
                <a:spcPts val="0"/>
              </a:spcBef>
              <a:buNone/>
            </a:pPr>
            <a:endParaRPr lang="en-US" sz="2000" dirty="0" smtClean="0">
              <a:solidFill>
                <a:schemeClr val="accent1"/>
              </a:solidFill>
              <a:latin typeface="Calibri" panose="020F0502020204030204" pitchFamily="34" charset="0"/>
            </a:endParaRPr>
          </a:p>
          <a:p>
            <a:pPr lvl="1" fontAlgn="base">
              <a:spcBef>
                <a:spcPts val="0"/>
              </a:spcBef>
            </a:pPr>
            <a:r>
              <a:rPr lang="en-US" sz="2000" dirty="0" smtClean="0">
                <a:solidFill>
                  <a:schemeClr val="accent1"/>
                </a:solidFill>
                <a:latin typeface="Calibri" panose="020F0502020204030204" pitchFamily="34" charset="0"/>
              </a:rPr>
              <a:t>Shore Power Emission Calculator: Arman Tanman, U.S. EPA</a:t>
            </a:r>
          </a:p>
          <a:p>
            <a:pPr marL="228600" lvl="1" indent="0" fontAlgn="base">
              <a:spcBef>
                <a:spcPts val="0"/>
              </a:spcBef>
              <a:buNone/>
            </a:pPr>
            <a:endParaRPr lang="en-US" sz="2000" dirty="0" smtClean="0">
              <a:solidFill>
                <a:schemeClr val="accent1"/>
              </a:solidFill>
              <a:latin typeface="Calibri" panose="020F0502020204030204" pitchFamily="34" charset="0"/>
            </a:endParaRPr>
          </a:p>
          <a:p>
            <a:pPr lvl="1" fontAlgn="base">
              <a:spcBef>
                <a:spcPts val="0"/>
              </a:spcBef>
            </a:pPr>
            <a:r>
              <a:rPr lang="en-US" sz="2000" dirty="0" smtClean="0">
                <a:solidFill>
                  <a:schemeClr val="accent1"/>
                </a:solidFill>
                <a:latin typeface="Calibri" panose="020F0502020204030204" pitchFamily="34" charset="0"/>
              </a:rPr>
              <a:t>Questions</a:t>
            </a:r>
          </a:p>
          <a:p>
            <a:pPr lvl="1" fontAlgn="base">
              <a:spcBef>
                <a:spcPts val="0"/>
              </a:spcBef>
            </a:pPr>
            <a:endParaRPr lang="en-US" sz="2000" dirty="0">
              <a:solidFill>
                <a:schemeClr val="accent1"/>
              </a:solidFill>
              <a:latin typeface="Calibri" panose="020F0502020204030204" pitchFamily="34" charset="0"/>
            </a:endParaRPr>
          </a:p>
          <a:p>
            <a:pPr lvl="1" fontAlgn="base">
              <a:spcBef>
                <a:spcPts val="0"/>
              </a:spcBef>
            </a:pPr>
            <a:endParaRPr lang="en-US" sz="2000" dirty="0" smtClean="0">
              <a:solidFill>
                <a:schemeClr val="accent1"/>
              </a:solidFill>
              <a:latin typeface="Calibri" panose="020F0502020204030204" pitchFamily="34" charset="0"/>
            </a:endParaRPr>
          </a:p>
          <a:p>
            <a:pPr lvl="1" fontAlgn="base">
              <a:spcBef>
                <a:spcPts val="0"/>
              </a:spcBef>
            </a:pPr>
            <a:endParaRPr lang="en-US" sz="2000" dirty="0" smtClean="0">
              <a:solidFill>
                <a:schemeClr val="accent1"/>
              </a:solidFill>
              <a:latin typeface="Calibri" panose="020F0502020204030204" pitchFamily="34" charset="0"/>
            </a:endParaRPr>
          </a:p>
          <a:p>
            <a:pPr lvl="1" fontAlgn="base">
              <a:spcBef>
                <a:spcPts val="0"/>
              </a:spcBef>
            </a:pPr>
            <a:endParaRPr lang="en-US" sz="2000" dirty="0">
              <a:solidFill>
                <a:schemeClr val="accent1"/>
              </a:solidFill>
              <a:latin typeface="Calibri" panose="020F0502020204030204" pitchFamily="34" charset="0"/>
            </a:endParaRPr>
          </a:p>
          <a:p>
            <a:pPr lvl="1" fontAlgn="base">
              <a:spcBef>
                <a:spcPts val="0"/>
              </a:spcBef>
            </a:pPr>
            <a:endParaRPr lang="en-US" sz="1900" dirty="0">
              <a:solidFill>
                <a:schemeClr val="accent1"/>
              </a:solidFill>
              <a:latin typeface="Calibri" panose="020F0502020204030204" pitchFamily="34" charset="0"/>
            </a:endParaRPr>
          </a:p>
          <a:p>
            <a:pPr lvl="1" fontAlgn="base">
              <a:spcBef>
                <a:spcPts val="0"/>
              </a:spcBef>
            </a:pPr>
            <a:endParaRPr lang="en-US" sz="1900" dirty="0" smtClean="0">
              <a:solidFill>
                <a:schemeClr val="accent1"/>
              </a:solidFill>
              <a:latin typeface="Calibri" panose="020F0502020204030204" pitchFamily="34" charset="0"/>
            </a:endParaRPr>
          </a:p>
          <a:p>
            <a:pPr lvl="1" fontAlgn="base">
              <a:spcBef>
                <a:spcPts val="0"/>
              </a:spcBef>
            </a:pPr>
            <a:endParaRPr lang="en-US" sz="1900" dirty="0">
              <a:solidFill>
                <a:schemeClr val="accent1"/>
              </a:solidFill>
              <a:latin typeface="Calibri" panose="020F0502020204030204" pitchFamily="34" charset="0"/>
            </a:endParaRPr>
          </a:p>
          <a:p>
            <a:pPr lvl="1" fontAlgn="base">
              <a:spcBef>
                <a:spcPts val="0"/>
              </a:spcBef>
            </a:pPr>
            <a:endParaRPr lang="en-US" sz="19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331008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498475" y="249039"/>
            <a:ext cx="6423025" cy="764421"/>
          </a:xfrm>
        </p:spPr>
        <p:txBody>
          <a:bodyPr/>
          <a:lstStyle/>
          <a:p>
            <a:r>
              <a:rPr lang="en-US" sz="2800" dirty="0" smtClean="0">
                <a:cs typeface="Calibri"/>
              </a:rPr>
              <a:t>Settlement Overview</a:t>
            </a:r>
            <a:endParaRPr lang="en-US" sz="2800" dirty="0">
              <a:cs typeface="Calibri"/>
            </a:endParaRPr>
          </a:p>
        </p:txBody>
      </p:sp>
      <p:sp>
        <p:nvSpPr>
          <p:cNvPr id="33" name="Content Placeholder 32"/>
          <p:cNvSpPr>
            <a:spLocks noGrp="1"/>
          </p:cNvSpPr>
          <p:nvPr>
            <p:ph sz="half" idx="1"/>
          </p:nvPr>
        </p:nvSpPr>
        <p:spPr>
          <a:xfrm>
            <a:off x="0" y="1112519"/>
            <a:ext cx="8356600" cy="1188721"/>
          </a:xfrm>
          <a:ln>
            <a:noFill/>
          </a:ln>
        </p:spPr>
        <p:txBody>
          <a:bodyPr>
            <a:noAutofit/>
          </a:bodyPr>
          <a:lstStyle/>
          <a:p>
            <a:pPr lvl="1" fontAlgn="base">
              <a:spcBef>
                <a:spcPts val="0"/>
              </a:spcBef>
            </a:pPr>
            <a:r>
              <a:rPr lang="en-US" sz="2000" dirty="0" smtClean="0">
                <a:solidFill>
                  <a:schemeClr val="accent1"/>
                </a:solidFill>
                <a:latin typeface="Calibri" panose="020F0502020204030204" pitchFamily="34" charset="0"/>
              </a:rPr>
              <a:t>Volkswagen agreed to spend up to $14.7 billion to settle allegations of cheating emissions. Settlement funds will be used to buyback and/or modify vehicles, and to support national- and state-level projects to reduce NOx emissions. </a:t>
            </a:r>
            <a:endParaRPr lang="en-US" sz="2000" dirty="0">
              <a:solidFill>
                <a:schemeClr val="accent1"/>
              </a:solidFill>
              <a:latin typeface="Calibri" panose="020F0502020204030204" pitchFamily="34" charset="0"/>
            </a:endParaRPr>
          </a:p>
        </p:txBody>
      </p:sp>
      <p:graphicFrame>
        <p:nvGraphicFramePr>
          <p:cNvPr id="2" name="Chart 1"/>
          <p:cNvGraphicFramePr/>
          <p:nvPr>
            <p:extLst>
              <p:ext uri="{D42A27DB-BD31-4B8C-83A1-F6EECF244321}">
                <p14:modId xmlns:p14="http://schemas.microsoft.com/office/powerpoint/2010/main" val="3555461570"/>
              </p:ext>
            </p:extLst>
          </p:nvPr>
        </p:nvGraphicFramePr>
        <p:xfrm>
          <a:off x="498474" y="2479040"/>
          <a:ext cx="8325485"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210300" y="6601599"/>
            <a:ext cx="2857500" cy="276999"/>
          </a:xfrm>
          <a:prstGeom prst="rect">
            <a:avLst/>
          </a:prstGeom>
          <a:noFill/>
        </p:spPr>
        <p:txBody>
          <a:bodyPr wrap="square" rtlCol="0">
            <a:spAutoFit/>
          </a:bodyPr>
          <a:lstStyle/>
          <a:p>
            <a:r>
              <a:rPr lang="en-US" sz="1200" i="1" dirty="0" smtClean="0">
                <a:hlinkClick r:id="rId4"/>
              </a:rPr>
              <a:t>www.naseo.org/volkswagen-settlement</a:t>
            </a:r>
            <a:r>
              <a:rPr lang="en-US" sz="1200" i="1" dirty="0" smtClean="0"/>
              <a:t> </a:t>
            </a:r>
            <a:endParaRPr lang="en-US" sz="1200" i="1" dirty="0"/>
          </a:p>
        </p:txBody>
      </p:sp>
    </p:spTree>
    <p:extLst>
      <p:ext uri="{BB962C8B-B14F-4D97-AF65-F5344CB8AC3E}">
        <p14:creationId xmlns:p14="http://schemas.microsoft.com/office/powerpoint/2010/main" val="81241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498475" y="269478"/>
            <a:ext cx="6423025" cy="1061602"/>
          </a:xfrm>
        </p:spPr>
        <p:txBody>
          <a:bodyPr/>
          <a:lstStyle/>
          <a:p>
            <a:r>
              <a:rPr lang="en-US" sz="2800" dirty="0" smtClean="0">
                <a:cs typeface="Calibri"/>
              </a:rPr>
              <a:t>Environmental Mitigation Trust</a:t>
            </a:r>
            <a:endParaRPr lang="en-US" sz="2800" dirty="0">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2637591876"/>
              </p:ext>
            </p:extLst>
          </p:nvPr>
        </p:nvGraphicFramePr>
        <p:xfrm>
          <a:off x="175260" y="2975928"/>
          <a:ext cx="8793480" cy="3843111"/>
        </p:xfrm>
        <a:graphic>
          <a:graphicData uri="http://schemas.openxmlformats.org/drawingml/2006/table">
            <a:tbl>
              <a:tblPr>
                <a:tableStyleId>{5C22544A-7EE6-4342-B048-85BDC9FD1C3A}</a:tableStyleId>
              </a:tblPr>
              <a:tblGrid>
                <a:gridCol w="1501140"/>
                <a:gridCol w="1341120"/>
                <a:gridCol w="37738"/>
                <a:gridCol w="1539602"/>
                <a:gridCol w="1318260"/>
                <a:gridCol w="45720"/>
                <a:gridCol w="1607820"/>
                <a:gridCol w="1402080"/>
              </a:tblGrid>
              <a:tr h="315912">
                <a:tc>
                  <a:txBody>
                    <a:bodyPr/>
                    <a:lstStyle/>
                    <a:p>
                      <a:pPr algn="ctr" fontAlgn="b"/>
                      <a:r>
                        <a:rPr lang="en-US" sz="1100" b="1" u="none" strike="noStrike" dirty="0" smtClean="0">
                          <a:solidFill>
                            <a:schemeClr val="bg1"/>
                          </a:solidFill>
                          <a:effectLst/>
                        </a:rPr>
                        <a:t>Eligible Beneficiary</a:t>
                      </a:r>
                      <a:endParaRPr lang="en-US" sz="1100" b="1" i="0" u="none" strike="noStrike" dirty="0">
                        <a:solidFill>
                          <a:schemeClr val="bg1"/>
                        </a:solidFill>
                        <a:effectLst/>
                        <a:latin typeface="Calibri"/>
                      </a:endParaRPr>
                    </a:p>
                  </a:txBody>
                  <a:tcPr marL="6169" marR="6169" marT="6169" marB="0" anchor="ctr">
                    <a:solidFill>
                      <a:srgbClr val="002060"/>
                    </a:solidFill>
                  </a:tcPr>
                </a:tc>
                <a:tc>
                  <a:txBody>
                    <a:bodyPr/>
                    <a:lstStyle/>
                    <a:p>
                      <a:pPr algn="ctr" fontAlgn="b"/>
                      <a:r>
                        <a:rPr lang="en-US" sz="1100" b="1" u="none" strike="noStrike" dirty="0">
                          <a:solidFill>
                            <a:schemeClr val="bg1"/>
                          </a:solidFill>
                          <a:effectLst/>
                        </a:rPr>
                        <a:t>Initial </a:t>
                      </a:r>
                      <a:r>
                        <a:rPr lang="en-US" sz="1100" b="1" u="none" strike="noStrike" dirty="0" smtClean="0">
                          <a:solidFill>
                            <a:schemeClr val="bg1"/>
                          </a:solidFill>
                          <a:effectLst/>
                        </a:rPr>
                        <a:t>Allocations</a:t>
                      </a:r>
                      <a:endParaRPr lang="en-US" sz="1100" b="1" i="0" u="none" strike="noStrike" dirty="0">
                        <a:solidFill>
                          <a:schemeClr val="bg1"/>
                        </a:solidFill>
                        <a:effectLst/>
                        <a:latin typeface="Calibri"/>
                      </a:endParaRPr>
                    </a:p>
                  </a:txBody>
                  <a:tcPr marL="6169" marR="6169" marT="6169" marB="0" anchor="ctr">
                    <a:solidFill>
                      <a:srgbClr val="002060"/>
                    </a:solidFill>
                  </a:tcPr>
                </a:tc>
                <a:tc>
                  <a:txBody>
                    <a:bodyPr/>
                    <a:lstStyle/>
                    <a:p>
                      <a:pPr algn="ctr" fontAlgn="b"/>
                      <a:r>
                        <a:rPr lang="en-US" sz="1100" b="1" u="none" strike="noStrike" dirty="0">
                          <a:solidFill>
                            <a:schemeClr val="bg1"/>
                          </a:solidFill>
                          <a:effectLst/>
                        </a:rPr>
                        <a:t> </a:t>
                      </a:r>
                      <a:endParaRPr lang="en-US" sz="1100" b="1" i="0" u="none" strike="noStrike" dirty="0">
                        <a:solidFill>
                          <a:schemeClr val="bg1"/>
                        </a:solidFill>
                        <a:effectLst/>
                        <a:latin typeface="Calibri"/>
                      </a:endParaRPr>
                    </a:p>
                  </a:txBody>
                  <a:tcPr marL="6169" marR="6169" marT="6169" marB="0" anchor="ctr">
                    <a:solidFill>
                      <a:srgbClr val="002060"/>
                    </a:solidFill>
                  </a:tcPr>
                </a:tc>
                <a:tc>
                  <a:txBody>
                    <a:bodyPr/>
                    <a:lstStyle/>
                    <a:p>
                      <a:pPr algn="ctr" fontAlgn="b"/>
                      <a:r>
                        <a:rPr lang="en-US" sz="1100" b="1" u="none" strike="noStrike" dirty="0" smtClean="0">
                          <a:solidFill>
                            <a:schemeClr val="bg1"/>
                          </a:solidFill>
                          <a:effectLst/>
                        </a:rPr>
                        <a:t>Eligible Beneficiary</a:t>
                      </a:r>
                      <a:endParaRPr lang="en-US" sz="1100" b="1" i="0" u="none" strike="noStrike" dirty="0">
                        <a:solidFill>
                          <a:schemeClr val="bg1"/>
                        </a:solidFill>
                        <a:effectLst/>
                        <a:latin typeface="Calibri"/>
                      </a:endParaRPr>
                    </a:p>
                  </a:txBody>
                  <a:tcPr marL="6169" marR="6169" marT="6169" marB="0" anchor="ctr">
                    <a:solidFill>
                      <a:srgbClr val="002060"/>
                    </a:solidFill>
                  </a:tcPr>
                </a:tc>
                <a:tc>
                  <a:txBody>
                    <a:bodyPr/>
                    <a:lstStyle/>
                    <a:p>
                      <a:pPr algn="ctr" fontAlgn="b"/>
                      <a:r>
                        <a:rPr lang="en-US" sz="1100" b="1" u="none" strike="noStrike" dirty="0">
                          <a:solidFill>
                            <a:schemeClr val="bg1"/>
                          </a:solidFill>
                          <a:effectLst/>
                        </a:rPr>
                        <a:t>Initial </a:t>
                      </a:r>
                      <a:r>
                        <a:rPr lang="en-US" sz="1100" b="1" u="none" strike="noStrike" dirty="0" smtClean="0">
                          <a:solidFill>
                            <a:schemeClr val="bg1"/>
                          </a:solidFill>
                          <a:effectLst/>
                        </a:rPr>
                        <a:t>Allocations</a:t>
                      </a:r>
                      <a:endParaRPr lang="en-US" sz="1100" b="1" i="0" u="none" strike="noStrike" dirty="0">
                        <a:solidFill>
                          <a:schemeClr val="bg1"/>
                        </a:solidFill>
                        <a:effectLst/>
                        <a:latin typeface="Calibri"/>
                      </a:endParaRPr>
                    </a:p>
                  </a:txBody>
                  <a:tcPr marL="6169" marR="6169" marT="6169" marB="0" anchor="ctr">
                    <a:solidFill>
                      <a:srgbClr val="002060"/>
                    </a:solidFill>
                  </a:tcPr>
                </a:tc>
                <a:tc>
                  <a:txBody>
                    <a:bodyPr/>
                    <a:lstStyle/>
                    <a:p>
                      <a:pPr algn="ctr" fontAlgn="b"/>
                      <a:r>
                        <a:rPr lang="en-US" sz="1100" b="1" u="none" strike="noStrike" dirty="0">
                          <a:solidFill>
                            <a:schemeClr val="bg1"/>
                          </a:solidFill>
                          <a:effectLst/>
                        </a:rPr>
                        <a:t> </a:t>
                      </a:r>
                      <a:endParaRPr lang="en-US" sz="1100" b="1" i="0" u="none" strike="noStrike" dirty="0">
                        <a:solidFill>
                          <a:schemeClr val="bg1"/>
                        </a:solidFill>
                        <a:effectLst/>
                        <a:latin typeface="Calibri"/>
                      </a:endParaRPr>
                    </a:p>
                  </a:txBody>
                  <a:tcPr marL="6169" marR="6169" marT="6169" marB="0" anchor="ctr">
                    <a:solidFill>
                      <a:srgbClr val="002060"/>
                    </a:solidFill>
                  </a:tcPr>
                </a:tc>
                <a:tc>
                  <a:txBody>
                    <a:bodyPr/>
                    <a:lstStyle/>
                    <a:p>
                      <a:pPr algn="ctr" fontAlgn="b"/>
                      <a:r>
                        <a:rPr lang="en-US" sz="1100" b="1" u="none" strike="noStrike" dirty="0" smtClean="0">
                          <a:solidFill>
                            <a:schemeClr val="bg1"/>
                          </a:solidFill>
                          <a:effectLst/>
                        </a:rPr>
                        <a:t>Eligible Beneficiary</a:t>
                      </a:r>
                      <a:endParaRPr lang="en-US" sz="1100" b="1" i="0" u="none" strike="noStrike" dirty="0">
                        <a:solidFill>
                          <a:schemeClr val="bg1"/>
                        </a:solidFill>
                        <a:effectLst/>
                        <a:latin typeface="Calibri"/>
                      </a:endParaRPr>
                    </a:p>
                  </a:txBody>
                  <a:tcPr marL="6169" marR="6169" marT="6169" marB="0" anchor="ctr">
                    <a:solidFill>
                      <a:srgbClr val="002060"/>
                    </a:solidFill>
                  </a:tcPr>
                </a:tc>
                <a:tc>
                  <a:txBody>
                    <a:bodyPr/>
                    <a:lstStyle/>
                    <a:p>
                      <a:pPr algn="ctr" fontAlgn="b"/>
                      <a:r>
                        <a:rPr lang="en-US" sz="1100" b="1" u="none" strike="noStrike" dirty="0">
                          <a:solidFill>
                            <a:schemeClr val="bg1"/>
                          </a:solidFill>
                          <a:effectLst/>
                        </a:rPr>
                        <a:t>Initial </a:t>
                      </a:r>
                      <a:r>
                        <a:rPr lang="en-US" sz="1100" b="1" u="none" strike="noStrike" dirty="0" smtClean="0">
                          <a:solidFill>
                            <a:schemeClr val="bg1"/>
                          </a:solidFill>
                          <a:effectLst/>
                        </a:rPr>
                        <a:t>Allocations</a:t>
                      </a:r>
                      <a:endParaRPr lang="en-US" sz="1100" b="1" i="0" u="none" strike="noStrike" dirty="0">
                        <a:solidFill>
                          <a:schemeClr val="bg1"/>
                        </a:solidFill>
                        <a:effectLst/>
                        <a:latin typeface="Calibri"/>
                      </a:endParaRPr>
                    </a:p>
                  </a:txBody>
                  <a:tcPr marL="6169" marR="6169" marT="6169" marB="0" anchor="ctr">
                    <a:solidFill>
                      <a:srgbClr val="002060"/>
                    </a:solidFill>
                  </a:tcPr>
                </a:tc>
              </a:tr>
              <a:tr h="154214">
                <a:tc>
                  <a:txBody>
                    <a:bodyPr/>
                    <a:lstStyle/>
                    <a:p>
                      <a:pPr algn="l" fontAlgn="b"/>
                      <a:r>
                        <a:rPr lang="en-US" sz="1100" b="0" u="none" strike="noStrike">
                          <a:effectLst/>
                        </a:rPr>
                        <a:t>Puerto Rico</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7,500,000</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a:effectLst/>
                        </a:rPr>
                        <a:t> </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Louisiana</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18,009,993 </a:t>
                      </a:r>
                      <a:endParaRPr lang="en-US" sz="1100" b="0" i="0" u="none" strike="noStrike" dirty="0">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Colorado</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61,307,576 </a:t>
                      </a:r>
                      <a:endParaRPr lang="en-US" sz="1100" b="0" i="0" u="none" strike="noStrike" dirty="0">
                        <a:solidFill>
                          <a:srgbClr val="000000"/>
                        </a:solidFill>
                        <a:effectLst/>
                        <a:latin typeface="Calibri"/>
                      </a:endParaRPr>
                    </a:p>
                  </a:txBody>
                  <a:tcPr marL="6169" marR="6169" marT="6169" marB="0" anchor="b"/>
                </a:tc>
              </a:tr>
              <a:tr h="148046">
                <a:tc>
                  <a:txBody>
                    <a:bodyPr/>
                    <a:lstStyle/>
                    <a:p>
                      <a:pPr algn="l" fontAlgn="b"/>
                      <a:r>
                        <a:rPr lang="en-US" sz="1100" b="0" u="none" strike="noStrike">
                          <a:effectLst/>
                        </a:rPr>
                        <a:t>North Dakota</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7,500,000 </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a:effectLst/>
                        </a:rPr>
                        <a:t> </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Kentucky</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19,048,080 </a:t>
                      </a:r>
                      <a:endParaRPr lang="en-US" sz="1100" b="0" i="0" u="none" strike="noStrike" dirty="0">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Wisconsin</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63,554,019 </a:t>
                      </a:r>
                      <a:endParaRPr lang="en-US" sz="1100" b="0" i="0" u="none" strike="noStrike" dirty="0">
                        <a:solidFill>
                          <a:srgbClr val="000000"/>
                        </a:solidFill>
                        <a:effectLst/>
                        <a:latin typeface="Calibri"/>
                      </a:endParaRPr>
                    </a:p>
                  </a:txBody>
                  <a:tcPr marL="6169" marR="6169" marT="6169" marB="0" anchor="b"/>
                </a:tc>
              </a:tr>
              <a:tr h="148046">
                <a:tc>
                  <a:txBody>
                    <a:bodyPr/>
                    <a:lstStyle/>
                    <a:p>
                      <a:pPr algn="l" fontAlgn="b"/>
                      <a:r>
                        <a:rPr lang="en-US" sz="1100" b="0" u="none" strike="noStrike" dirty="0">
                          <a:effectLst/>
                        </a:rPr>
                        <a:t>Hawaii</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7,500,000 </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a:effectLst/>
                        </a:rPr>
                        <a:t> </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Oklahoma</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19,086,528 </a:t>
                      </a:r>
                      <a:endParaRPr lang="en-US" sz="1100" b="0" i="0" u="none" strike="noStrike" dirty="0">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New Jersey</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65,328,105 </a:t>
                      </a:r>
                      <a:endParaRPr lang="en-US" sz="1100" b="0" i="0" u="none" strike="noStrike" dirty="0">
                        <a:solidFill>
                          <a:srgbClr val="000000"/>
                        </a:solidFill>
                        <a:effectLst/>
                        <a:latin typeface="Calibri"/>
                      </a:endParaRPr>
                    </a:p>
                  </a:txBody>
                  <a:tcPr marL="6169" marR="6169" marT="6169" marB="0" anchor="b"/>
                </a:tc>
              </a:tr>
              <a:tr h="148046">
                <a:tc>
                  <a:txBody>
                    <a:bodyPr/>
                    <a:lstStyle/>
                    <a:p>
                      <a:pPr algn="l" fontAlgn="b"/>
                      <a:r>
                        <a:rPr lang="en-US" sz="1100" b="0" u="none" strike="noStrike">
                          <a:effectLst/>
                        </a:rPr>
                        <a:t>South Dakota</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7,500,000 </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a:effectLst/>
                        </a:rPr>
                        <a:t> </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Iowa</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20,179,540 </a:t>
                      </a:r>
                      <a:endParaRPr lang="en-US" sz="1100" b="0" i="0" u="none" strike="noStrike" dirty="0">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Oregon</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68,239,143 </a:t>
                      </a:r>
                      <a:endParaRPr lang="en-US" sz="1100" b="0" i="0" u="none" strike="noStrike" dirty="0">
                        <a:solidFill>
                          <a:srgbClr val="000000"/>
                        </a:solidFill>
                        <a:effectLst/>
                        <a:latin typeface="Calibri"/>
                      </a:endParaRPr>
                    </a:p>
                  </a:txBody>
                  <a:tcPr marL="6169" marR="6169" marT="6169" marB="0" anchor="b"/>
                </a:tc>
              </a:tr>
              <a:tr h="148046">
                <a:tc>
                  <a:txBody>
                    <a:bodyPr/>
                    <a:lstStyle/>
                    <a:p>
                      <a:pPr algn="l" fontAlgn="b"/>
                      <a:r>
                        <a:rPr lang="en-US" sz="1100" b="0" u="none" strike="noStrike">
                          <a:effectLst/>
                        </a:rPr>
                        <a:t>Alaska</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7,500,000 </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a:effectLst/>
                        </a:rPr>
                        <a:t> </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Maine</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20,256,436 </a:t>
                      </a:r>
                      <a:endParaRPr lang="en-US" sz="1100" b="0" i="0" u="none" strike="noStrike" dirty="0">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Massachusetts</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69,074,007 </a:t>
                      </a:r>
                      <a:endParaRPr lang="en-US" sz="1100" b="0" i="0" u="none" strike="noStrike" dirty="0">
                        <a:solidFill>
                          <a:srgbClr val="000000"/>
                        </a:solidFill>
                        <a:effectLst/>
                        <a:latin typeface="Calibri"/>
                      </a:endParaRPr>
                    </a:p>
                  </a:txBody>
                  <a:tcPr marL="6169" marR="6169" marT="6169" marB="0" anchor="b"/>
                </a:tc>
              </a:tr>
              <a:tr h="148046">
                <a:tc>
                  <a:txBody>
                    <a:bodyPr/>
                    <a:lstStyle/>
                    <a:p>
                      <a:pPr algn="l" fontAlgn="b"/>
                      <a:r>
                        <a:rPr lang="en-US" sz="1100" b="0" u="none" strike="noStrike">
                          <a:effectLst/>
                        </a:rPr>
                        <a:t>Wyoming</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7,500,000 </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a:effectLst/>
                        </a:rPr>
                        <a:t> </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Nevada</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22,255,715 </a:t>
                      </a:r>
                      <a:endParaRPr lang="en-US" sz="1100" b="0" i="0" u="none" strike="noStrike" dirty="0">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Maryland</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71,045,824 </a:t>
                      </a:r>
                      <a:endParaRPr lang="en-US" sz="1100" b="0" i="0" u="none" strike="noStrike" dirty="0">
                        <a:solidFill>
                          <a:srgbClr val="000000"/>
                        </a:solidFill>
                        <a:effectLst/>
                        <a:latin typeface="Calibri"/>
                      </a:endParaRPr>
                    </a:p>
                  </a:txBody>
                  <a:tcPr marL="6169" marR="6169" marT="6169" marB="0" anchor="b"/>
                </a:tc>
              </a:tr>
              <a:tr h="148046">
                <a:tc>
                  <a:txBody>
                    <a:bodyPr/>
                    <a:lstStyle/>
                    <a:p>
                      <a:pPr algn="l" fontAlgn="b"/>
                      <a:r>
                        <a:rPr lang="en-US" sz="1100" b="0" u="none" strike="noStrike">
                          <a:effectLst/>
                        </a:rPr>
                        <a:t>District of Columbia</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7,500,000 </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a:effectLst/>
                        </a:rPr>
                        <a:t> </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Alabama</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24,084,726 </a:t>
                      </a:r>
                      <a:endParaRPr lang="en-US" sz="1100" b="0" i="0" u="none" strike="noStrike" dirty="0">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Ohio</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71,419,316 </a:t>
                      </a:r>
                      <a:endParaRPr lang="en-US" sz="1100" b="0" i="0" u="none" strike="noStrike" dirty="0">
                        <a:solidFill>
                          <a:srgbClr val="000000"/>
                        </a:solidFill>
                        <a:effectLst/>
                        <a:latin typeface="Calibri"/>
                      </a:endParaRPr>
                    </a:p>
                  </a:txBody>
                  <a:tcPr marL="6169" marR="6169" marT="6169" marB="0" anchor="b"/>
                </a:tc>
              </a:tr>
              <a:tr h="148046">
                <a:tc>
                  <a:txBody>
                    <a:bodyPr/>
                    <a:lstStyle/>
                    <a:p>
                      <a:pPr algn="l" fontAlgn="b"/>
                      <a:r>
                        <a:rPr lang="en-US" sz="1100" b="0" u="none" strike="noStrike">
                          <a:effectLst/>
                        </a:rPr>
                        <a:t>Delaware</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9,051,682 </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a:effectLst/>
                        </a:rPr>
                        <a:t> </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New Hampshire</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29,544,297 </a:t>
                      </a:r>
                      <a:endParaRPr lang="en-US" sz="1100" b="0" i="0" u="none" strike="noStrike" dirty="0">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North Carolina</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87,177,373 </a:t>
                      </a:r>
                      <a:endParaRPr lang="en-US" sz="1100" b="0" i="0" u="none" strike="noStrike" dirty="0">
                        <a:solidFill>
                          <a:srgbClr val="000000"/>
                        </a:solidFill>
                        <a:effectLst/>
                        <a:latin typeface="Calibri"/>
                      </a:endParaRPr>
                    </a:p>
                  </a:txBody>
                  <a:tcPr marL="6169" marR="6169" marT="6169" marB="0" anchor="b"/>
                </a:tc>
              </a:tr>
              <a:tr h="148046">
                <a:tc>
                  <a:txBody>
                    <a:bodyPr/>
                    <a:lstStyle/>
                    <a:p>
                      <a:pPr algn="l" fontAlgn="b"/>
                      <a:r>
                        <a:rPr lang="en-US" sz="1100" b="0" u="none" strike="noStrike">
                          <a:effectLst/>
                        </a:rPr>
                        <a:t>Mississippi</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9,249,413 </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a:effectLst/>
                        </a:rPr>
                        <a:t> </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South Carolina</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21,636,950 </a:t>
                      </a:r>
                      <a:endParaRPr lang="en-US" sz="1100" b="0" i="0" u="none" strike="noStrike" dirty="0">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Virginia</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87,589,313 </a:t>
                      </a:r>
                      <a:endParaRPr lang="en-US" sz="1100" b="0" i="0" u="none" strike="noStrike" dirty="0">
                        <a:solidFill>
                          <a:srgbClr val="000000"/>
                        </a:solidFill>
                        <a:effectLst/>
                        <a:latin typeface="Calibri"/>
                      </a:endParaRPr>
                    </a:p>
                  </a:txBody>
                  <a:tcPr marL="6169" marR="6169" marT="6169" marB="0" anchor="b"/>
                </a:tc>
              </a:tr>
              <a:tr h="148046">
                <a:tc>
                  <a:txBody>
                    <a:bodyPr/>
                    <a:lstStyle/>
                    <a:p>
                      <a:pPr algn="l" fontAlgn="b"/>
                      <a:r>
                        <a:rPr lang="en-US" sz="1100" b="0" u="none" strike="noStrike">
                          <a:effectLst/>
                        </a:rPr>
                        <a:t>West Virginia</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11,506,842 </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a:effectLst/>
                        </a:rPr>
                        <a:t> </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Utah</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32,356,471 </a:t>
                      </a:r>
                      <a:endParaRPr lang="en-US" sz="1100" b="0" i="0" u="none" strike="noStrike" dirty="0">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Illinois</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97,701,053 </a:t>
                      </a:r>
                      <a:endParaRPr lang="en-US" sz="1100" b="0" i="0" u="none" strike="noStrike" dirty="0">
                        <a:solidFill>
                          <a:srgbClr val="000000"/>
                        </a:solidFill>
                        <a:effectLst/>
                        <a:latin typeface="Calibri"/>
                      </a:endParaRPr>
                    </a:p>
                  </a:txBody>
                  <a:tcPr marL="6169" marR="6169" marT="6169" marB="0" anchor="b"/>
                </a:tc>
              </a:tr>
              <a:tr h="148046">
                <a:tc>
                  <a:txBody>
                    <a:bodyPr/>
                    <a:lstStyle/>
                    <a:p>
                      <a:pPr algn="l" fontAlgn="b"/>
                      <a:r>
                        <a:rPr lang="en-US" sz="1100" b="0" u="none" strike="noStrike">
                          <a:effectLst/>
                        </a:rPr>
                        <a:t>Nebraska</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11,528,812 </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a:effectLst/>
                        </a:rPr>
                        <a:t> </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Indiana</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38,920,039 </a:t>
                      </a:r>
                      <a:endParaRPr lang="en-US" sz="1100" b="0" i="0" u="none" strike="noStrike" dirty="0">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Washington</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103,957,041 </a:t>
                      </a:r>
                      <a:endParaRPr lang="en-US" sz="1100" b="0" i="0" u="none" strike="noStrike" dirty="0">
                        <a:solidFill>
                          <a:srgbClr val="000000"/>
                        </a:solidFill>
                        <a:effectLst/>
                        <a:latin typeface="Calibri"/>
                      </a:endParaRPr>
                    </a:p>
                  </a:txBody>
                  <a:tcPr marL="6169" marR="6169" marT="6169" marB="0" anchor="b"/>
                </a:tc>
              </a:tr>
              <a:tr h="148046">
                <a:tc>
                  <a:txBody>
                    <a:bodyPr/>
                    <a:lstStyle/>
                    <a:p>
                      <a:pPr algn="l" fontAlgn="b"/>
                      <a:r>
                        <a:rPr lang="en-US" sz="1100" b="0" u="none" strike="noStrike">
                          <a:effectLst/>
                        </a:rPr>
                        <a:t>Montana</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11,600,215 </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a:effectLst/>
                        </a:rPr>
                        <a:t> </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Missouri</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39,084,815 </a:t>
                      </a:r>
                      <a:endParaRPr lang="en-US" sz="1100" b="0" i="0" u="none" strike="noStrike" dirty="0">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Pennsylvania</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110,740,310 </a:t>
                      </a:r>
                      <a:endParaRPr lang="en-US" sz="1100" b="0" i="0" u="none" strike="noStrike" dirty="0">
                        <a:solidFill>
                          <a:srgbClr val="000000"/>
                        </a:solidFill>
                        <a:effectLst/>
                        <a:latin typeface="Calibri"/>
                      </a:endParaRPr>
                    </a:p>
                  </a:txBody>
                  <a:tcPr marL="6169" marR="6169" marT="6169" marB="0" anchor="b"/>
                </a:tc>
              </a:tr>
              <a:tr h="148046">
                <a:tc>
                  <a:txBody>
                    <a:bodyPr/>
                    <a:lstStyle/>
                    <a:p>
                      <a:pPr algn="l" fontAlgn="b"/>
                      <a:r>
                        <a:rPr lang="en-US" sz="1100" b="0" u="none" strike="noStrike">
                          <a:effectLst/>
                        </a:rPr>
                        <a:t>Rhode Island</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13,495,136 </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a:effectLst/>
                        </a:rPr>
                        <a:t> </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Tennessee</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42,407,793 </a:t>
                      </a:r>
                      <a:endParaRPr lang="en-US" sz="1100" b="0" i="0" u="none" strike="noStrike" dirty="0">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New York</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117,402,744 </a:t>
                      </a:r>
                      <a:endParaRPr lang="en-US" sz="1100" b="0" i="0" u="none" strike="noStrike" dirty="0">
                        <a:solidFill>
                          <a:srgbClr val="000000"/>
                        </a:solidFill>
                        <a:effectLst/>
                        <a:latin typeface="Calibri"/>
                      </a:endParaRPr>
                    </a:p>
                  </a:txBody>
                  <a:tcPr marL="6169" marR="6169" marT="6169" marB="0" anchor="b"/>
                </a:tc>
              </a:tr>
              <a:tr h="148046">
                <a:tc>
                  <a:txBody>
                    <a:bodyPr/>
                    <a:lstStyle/>
                    <a:p>
                      <a:pPr algn="l" fontAlgn="b"/>
                      <a:r>
                        <a:rPr lang="en-US" sz="1100" b="0" u="none" strike="noStrike">
                          <a:effectLst/>
                        </a:rPr>
                        <a:t>Arkansas</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13,951,016 </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a:effectLst/>
                        </a:rPr>
                        <a:t> </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Minnesota</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43,638,119 </a:t>
                      </a:r>
                      <a:endParaRPr lang="en-US" sz="1100" b="0" i="0" u="none" strike="noStrike" dirty="0">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Florida</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152,379,150 </a:t>
                      </a:r>
                      <a:endParaRPr lang="en-US" sz="1100" b="0" i="0" u="none" strike="noStrike" dirty="0">
                        <a:solidFill>
                          <a:srgbClr val="000000"/>
                        </a:solidFill>
                        <a:effectLst/>
                        <a:latin typeface="Calibri"/>
                      </a:endParaRPr>
                    </a:p>
                  </a:txBody>
                  <a:tcPr marL="6169" marR="6169" marT="6169" marB="0" anchor="b"/>
                </a:tc>
              </a:tr>
              <a:tr h="148046">
                <a:tc>
                  <a:txBody>
                    <a:bodyPr/>
                    <a:lstStyle/>
                    <a:p>
                      <a:pPr algn="l" fontAlgn="b"/>
                      <a:r>
                        <a:rPr lang="en-US" sz="1100" b="0" u="none" strike="noStrike">
                          <a:effectLst/>
                        </a:rPr>
                        <a:t>Kansas</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14,791,372 </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a:effectLst/>
                        </a:rPr>
                        <a:t> </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Connecticut</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51,635,237 </a:t>
                      </a:r>
                      <a:endParaRPr lang="en-US" sz="1100" b="0" i="0" u="none" strike="noStrike" dirty="0">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Texas</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191,941,816 </a:t>
                      </a:r>
                      <a:endParaRPr lang="en-US" sz="1100" b="0" i="0" u="none" strike="noStrike" dirty="0">
                        <a:solidFill>
                          <a:srgbClr val="000000"/>
                        </a:solidFill>
                        <a:effectLst/>
                        <a:latin typeface="Calibri"/>
                      </a:endParaRPr>
                    </a:p>
                  </a:txBody>
                  <a:tcPr marL="6169" marR="6169" marT="6169" marB="0" anchor="b"/>
                </a:tc>
              </a:tr>
              <a:tr h="224828">
                <a:tc>
                  <a:txBody>
                    <a:bodyPr/>
                    <a:lstStyle/>
                    <a:p>
                      <a:pPr algn="l" fontAlgn="b"/>
                      <a:r>
                        <a:rPr lang="en-US" sz="1100" b="0" u="none" strike="noStrike">
                          <a:effectLst/>
                        </a:rPr>
                        <a:t>Idaho</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16,246,892 </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a:effectLst/>
                        </a:rPr>
                        <a:t> </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Arizona</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53,013,861 </a:t>
                      </a:r>
                      <a:endParaRPr lang="en-US" sz="1100" b="0" i="0" u="none" strike="noStrike" dirty="0">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California</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381,280,175 </a:t>
                      </a:r>
                      <a:endParaRPr lang="en-US" sz="1100" b="0" i="0" u="none" strike="noStrike" dirty="0">
                        <a:solidFill>
                          <a:srgbClr val="000000"/>
                        </a:solidFill>
                        <a:effectLst/>
                        <a:latin typeface="Calibri"/>
                      </a:endParaRPr>
                    </a:p>
                  </a:txBody>
                  <a:tcPr marL="6169" marR="6169" marT="6169" marB="0" anchor="b"/>
                </a:tc>
              </a:tr>
              <a:tr h="148046">
                <a:tc>
                  <a:txBody>
                    <a:bodyPr/>
                    <a:lstStyle/>
                    <a:p>
                      <a:pPr algn="l" fontAlgn="b"/>
                      <a:r>
                        <a:rPr lang="en-US" sz="1100" b="0" u="none" strike="noStrike">
                          <a:effectLst/>
                        </a:rPr>
                        <a:t>New Mexico</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16,900,502 </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a:effectLst/>
                        </a:rPr>
                        <a:t> </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Georgia</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58,105,433</a:t>
                      </a:r>
                      <a:endParaRPr lang="en-US" sz="1100" b="0" i="0" u="none" strike="noStrike" dirty="0">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Tribal </a:t>
                      </a:r>
                      <a:r>
                        <a:rPr lang="en-US" sz="1100" b="0" u="none" strike="noStrike" dirty="0" smtClean="0">
                          <a:effectLst/>
                        </a:rPr>
                        <a:t>Subaccount</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49,652,857 </a:t>
                      </a:r>
                      <a:endParaRPr lang="en-US" sz="1100" b="0" i="0" u="none" strike="noStrike" dirty="0">
                        <a:solidFill>
                          <a:srgbClr val="000000"/>
                        </a:solidFill>
                        <a:effectLst/>
                        <a:latin typeface="Calibri"/>
                      </a:endParaRPr>
                    </a:p>
                  </a:txBody>
                  <a:tcPr marL="6169" marR="6169" marT="6169" marB="0" anchor="b"/>
                </a:tc>
              </a:tr>
              <a:tr h="148046">
                <a:tc>
                  <a:txBody>
                    <a:bodyPr/>
                    <a:lstStyle/>
                    <a:p>
                      <a:pPr algn="l" fontAlgn="b"/>
                      <a:r>
                        <a:rPr lang="en-US" sz="1100" b="0" u="none" strike="noStrike">
                          <a:effectLst/>
                        </a:rPr>
                        <a:t>Vermont</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17,801,277 </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a:effectLst/>
                        </a:rPr>
                        <a:t> </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a:effectLst/>
                        </a:rPr>
                        <a:t>Michigan</a:t>
                      </a:r>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60,329,906 </a:t>
                      </a:r>
                      <a:endParaRPr lang="en-US" sz="1100" b="0" i="0" u="none" strike="noStrike" dirty="0">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Trust </a:t>
                      </a:r>
                      <a:r>
                        <a:rPr lang="en-US" sz="1100" b="0" u="none" strike="noStrike" dirty="0" smtClean="0">
                          <a:effectLst/>
                        </a:rPr>
                        <a:t>Cost </a:t>
                      </a:r>
                      <a:r>
                        <a:rPr lang="en-US" sz="1100" b="0" u="none" strike="noStrike" dirty="0">
                          <a:effectLst/>
                        </a:rPr>
                        <a:t>Subaccount</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27,000,000 </a:t>
                      </a:r>
                      <a:endParaRPr lang="en-US" sz="1100" b="0" i="0" u="none" strike="noStrike" dirty="0">
                        <a:solidFill>
                          <a:srgbClr val="000000"/>
                        </a:solidFill>
                        <a:effectLst/>
                        <a:latin typeface="Calibri"/>
                      </a:endParaRPr>
                    </a:p>
                  </a:txBody>
                  <a:tcPr marL="6169" marR="6169" marT="6169" marB="0" anchor="b"/>
                </a:tc>
              </a:tr>
              <a:tr h="154214">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0" u="none" strike="noStrike" dirty="0">
                          <a:effectLst/>
                        </a:rPr>
                        <a:t>Tribal </a:t>
                      </a:r>
                      <a:r>
                        <a:rPr lang="en-US" sz="1100" b="0" u="none" strike="noStrike" dirty="0" smtClean="0">
                          <a:effectLst/>
                        </a:rPr>
                        <a:t>Cost </a:t>
                      </a:r>
                      <a:r>
                        <a:rPr lang="en-US" sz="1100" b="0" u="none" strike="noStrike" dirty="0">
                          <a:effectLst/>
                        </a:rPr>
                        <a:t>Subaccount</a:t>
                      </a:r>
                      <a:endParaRPr lang="en-US" sz="1100" b="0" i="0" u="none" strike="noStrike" dirty="0">
                        <a:solidFill>
                          <a:srgbClr val="000000"/>
                        </a:solidFill>
                        <a:effectLst/>
                        <a:latin typeface="Calibri"/>
                      </a:endParaRPr>
                    </a:p>
                  </a:txBody>
                  <a:tcPr marL="6169" marR="6169" marT="6169" marB="0" anchor="b"/>
                </a:tc>
                <a:tc>
                  <a:txBody>
                    <a:bodyPr/>
                    <a:lstStyle/>
                    <a:p>
                      <a:pPr algn="l" fontAlgn="b"/>
                      <a:r>
                        <a:rPr lang="en-US" sz="1100" b="0" u="none" strike="noStrike" dirty="0">
                          <a:effectLst/>
                        </a:rPr>
                        <a:t> $                  </a:t>
                      </a:r>
                      <a:r>
                        <a:rPr lang="en-US" sz="1100" b="0" u="none" strike="noStrike" dirty="0" smtClean="0">
                          <a:effectLst/>
                        </a:rPr>
                        <a:t>993,057 </a:t>
                      </a:r>
                      <a:endParaRPr lang="en-US" sz="1100" b="0" i="0" u="none" strike="noStrike" dirty="0">
                        <a:solidFill>
                          <a:srgbClr val="000000"/>
                        </a:solidFill>
                        <a:effectLst/>
                        <a:latin typeface="Calibri"/>
                      </a:endParaRPr>
                    </a:p>
                  </a:txBody>
                  <a:tcPr marL="6169" marR="6169" marT="6169" marB="0" anchor="b"/>
                </a:tc>
              </a:tr>
              <a:tr h="154214">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endParaRPr lang="en-US" sz="1100" b="0" i="0" u="none" strike="noStrike" dirty="0">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endParaRPr lang="en-US" sz="1100" b="0" i="0" u="none" strike="noStrike" dirty="0">
                        <a:solidFill>
                          <a:srgbClr val="000000"/>
                        </a:solidFill>
                        <a:effectLst/>
                        <a:latin typeface="Calibri"/>
                      </a:endParaRPr>
                    </a:p>
                  </a:txBody>
                  <a:tcPr marL="6169" marR="6169" marT="6169" marB="0" anchor="b"/>
                </a:tc>
                <a:tc>
                  <a:txBody>
                    <a:bodyPr/>
                    <a:lstStyle/>
                    <a:p>
                      <a:pPr algn="l" fontAlgn="b"/>
                      <a:endParaRPr lang="en-US" sz="1100" b="0" i="0" u="none" strike="noStrike" dirty="0">
                        <a:solidFill>
                          <a:srgbClr val="000000"/>
                        </a:solidFill>
                        <a:effectLst/>
                        <a:latin typeface="Calibri"/>
                      </a:endParaRPr>
                    </a:p>
                  </a:txBody>
                  <a:tcPr marL="6169" marR="6169" marT="6169" marB="0" anchor="b"/>
                </a:tc>
                <a:tc>
                  <a:txBody>
                    <a:bodyPr/>
                    <a:lstStyle/>
                    <a:p>
                      <a:pPr algn="l" fontAlgn="b"/>
                      <a:endParaRPr lang="en-US" sz="1100" b="0" i="0" u="none" strike="noStrike">
                        <a:solidFill>
                          <a:srgbClr val="000000"/>
                        </a:solidFill>
                        <a:effectLst/>
                        <a:latin typeface="Calibri"/>
                      </a:endParaRPr>
                    </a:p>
                  </a:txBody>
                  <a:tcPr marL="6169" marR="6169" marT="6169" marB="0" anchor="b"/>
                </a:tc>
                <a:tc>
                  <a:txBody>
                    <a:bodyPr/>
                    <a:lstStyle/>
                    <a:p>
                      <a:pPr algn="l" fontAlgn="b"/>
                      <a:r>
                        <a:rPr lang="en-US" sz="1100" b="1" u="none" strike="noStrike" dirty="0">
                          <a:effectLst/>
                        </a:rPr>
                        <a:t>Total</a:t>
                      </a:r>
                      <a:endParaRPr lang="en-US" sz="1100" b="1" i="0" u="none" strike="noStrike" dirty="0">
                        <a:solidFill>
                          <a:srgbClr val="000000"/>
                        </a:solidFill>
                        <a:effectLst/>
                        <a:latin typeface="Calibri"/>
                      </a:endParaRPr>
                    </a:p>
                  </a:txBody>
                  <a:tcPr marL="6169" marR="6169" marT="6169" marB="0" anchor="b"/>
                </a:tc>
                <a:tc>
                  <a:txBody>
                    <a:bodyPr/>
                    <a:lstStyle/>
                    <a:p>
                      <a:pPr algn="l" fontAlgn="b"/>
                      <a:r>
                        <a:rPr lang="en-US" sz="1100" b="1" u="none" strike="noStrike" dirty="0">
                          <a:effectLst/>
                        </a:rPr>
                        <a:t> $       </a:t>
                      </a:r>
                      <a:r>
                        <a:rPr lang="en-US" sz="1100" b="1" u="none" strike="noStrike" dirty="0" smtClean="0">
                          <a:effectLst/>
                        </a:rPr>
                        <a:t>2,700,000,000 </a:t>
                      </a:r>
                      <a:endParaRPr lang="en-US" sz="1100" b="1" i="0" u="none" strike="noStrike" dirty="0">
                        <a:solidFill>
                          <a:srgbClr val="000000"/>
                        </a:solidFill>
                        <a:effectLst/>
                        <a:latin typeface="Calibri"/>
                      </a:endParaRPr>
                    </a:p>
                  </a:txBody>
                  <a:tcPr marL="6169" marR="6169" marT="6169" marB="0" anchor="b"/>
                </a:tc>
              </a:tr>
            </a:tbl>
          </a:graphicData>
        </a:graphic>
      </p:graphicFrame>
      <p:sp>
        <p:nvSpPr>
          <p:cNvPr id="7" name="Content Placeholder 32"/>
          <p:cNvSpPr>
            <a:spLocks noGrp="1"/>
          </p:cNvSpPr>
          <p:nvPr>
            <p:ph sz="half" idx="1"/>
          </p:nvPr>
        </p:nvSpPr>
        <p:spPr>
          <a:xfrm>
            <a:off x="-76200" y="960119"/>
            <a:ext cx="8290560" cy="1706881"/>
          </a:xfrm>
          <a:ln>
            <a:noFill/>
          </a:ln>
        </p:spPr>
        <p:txBody>
          <a:bodyPr>
            <a:normAutofit/>
          </a:bodyPr>
          <a:lstStyle/>
          <a:p>
            <a:pPr lvl="1" fontAlgn="base">
              <a:spcBef>
                <a:spcPts val="0"/>
              </a:spcBef>
              <a:spcAft>
                <a:spcPts val="600"/>
              </a:spcAft>
            </a:pPr>
            <a:r>
              <a:rPr lang="en-US" sz="1900" dirty="0" smtClean="0">
                <a:solidFill>
                  <a:schemeClr val="accent1"/>
                </a:solidFill>
                <a:latin typeface="Calibri" panose="020F0502020204030204" pitchFamily="34" charset="0"/>
              </a:rPr>
              <a:t>$2.7 billion will be placed in an Environmental Mitigation Trust, and will be allocated to beneficiaries (states, tribes, and certain territories) based on the number of impacted VW vehicles in their jurisdictions</a:t>
            </a:r>
          </a:p>
          <a:p>
            <a:pPr lvl="1" fontAlgn="base">
              <a:spcBef>
                <a:spcPts val="0"/>
              </a:spcBef>
              <a:spcAft>
                <a:spcPts val="600"/>
              </a:spcAft>
            </a:pPr>
            <a:r>
              <a:rPr lang="en-US" sz="1900" dirty="0" smtClean="0">
                <a:solidFill>
                  <a:schemeClr val="accent1"/>
                </a:solidFill>
                <a:latin typeface="Calibri" panose="020F0502020204030204" pitchFamily="34" charset="0"/>
              </a:rPr>
              <a:t>The Trust will support </a:t>
            </a:r>
            <a:r>
              <a:rPr lang="en-US" sz="1900" dirty="0">
                <a:solidFill>
                  <a:schemeClr val="accent1"/>
                </a:solidFill>
                <a:latin typeface="Calibri" panose="020F0502020204030204" pitchFamily="34" charset="0"/>
              </a:rPr>
              <a:t>projects that reduce NOx emissions where the VW vehicles were, are, or will be operated</a:t>
            </a:r>
          </a:p>
          <a:p>
            <a:pPr lvl="1" fontAlgn="base">
              <a:spcBef>
                <a:spcPts val="0"/>
              </a:spcBef>
              <a:spcAft>
                <a:spcPts val="600"/>
              </a:spcAft>
            </a:pPr>
            <a:endParaRPr lang="en-US" sz="1900" dirty="0" smtClean="0">
              <a:solidFill>
                <a:schemeClr val="accent1"/>
              </a:solidFill>
              <a:latin typeface="Calibri" panose="020F0502020204030204" pitchFamily="34" charset="0"/>
            </a:endParaRPr>
          </a:p>
          <a:p>
            <a:pPr lvl="2" fontAlgn="base">
              <a:spcBef>
                <a:spcPts val="0"/>
              </a:spcBef>
            </a:pPr>
            <a:endParaRPr lang="en-US" sz="1900" dirty="0" smtClean="0">
              <a:solidFill>
                <a:schemeClr val="accent1"/>
              </a:solidFill>
              <a:latin typeface="Calibri" panose="020F0502020204030204" pitchFamily="34" charset="0"/>
            </a:endParaRPr>
          </a:p>
        </p:txBody>
      </p:sp>
      <p:sp>
        <p:nvSpPr>
          <p:cNvPr id="5" name="Content Placeholder 32"/>
          <p:cNvSpPr>
            <a:spLocks noGrp="1"/>
          </p:cNvSpPr>
          <p:nvPr>
            <p:ph sz="half" idx="1"/>
          </p:nvPr>
        </p:nvSpPr>
        <p:spPr>
          <a:xfrm>
            <a:off x="175260" y="2606040"/>
            <a:ext cx="8290560" cy="922020"/>
          </a:xfrm>
          <a:ln>
            <a:noFill/>
          </a:ln>
        </p:spPr>
        <p:txBody>
          <a:bodyPr>
            <a:normAutofit/>
          </a:bodyPr>
          <a:lstStyle/>
          <a:p>
            <a:pPr marL="228600" lvl="1" indent="0" algn="ctr" fontAlgn="base">
              <a:spcBef>
                <a:spcPts val="0"/>
              </a:spcBef>
              <a:spcAft>
                <a:spcPts val="600"/>
              </a:spcAft>
              <a:buNone/>
            </a:pPr>
            <a:r>
              <a:rPr lang="en-US" sz="1000" i="1" dirty="0" smtClean="0">
                <a:solidFill>
                  <a:schemeClr val="accent1"/>
                </a:solidFill>
                <a:latin typeface="Calibri" panose="020F0502020204030204" pitchFamily="34" charset="0"/>
              </a:rPr>
              <a:t>This table reflects the amount of funds included in the 2.0 liter settlement. An additional $225 million was added to the Environmental Mitigation Trust from the 3.0 liter settlement and allocated to states using the same formula as the 2.0 liter settlement.</a:t>
            </a:r>
          </a:p>
          <a:p>
            <a:pPr lvl="2" algn="ctr" fontAlgn="base">
              <a:spcBef>
                <a:spcPts val="0"/>
              </a:spcBef>
            </a:pPr>
            <a:endParaRPr lang="en-US" sz="1900" dirty="0" smtClean="0">
              <a:solidFill>
                <a:schemeClr val="accent1"/>
              </a:solidFill>
              <a:latin typeface="Calibri" panose="020F0502020204030204" pitchFamily="34" charset="0"/>
            </a:endParaRPr>
          </a:p>
        </p:txBody>
      </p:sp>
    </p:spTree>
    <p:extLst>
      <p:ext uri="{BB962C8B-B14F-4D97-AF65-F5344CB8AC3E}">
        <p14:creationId xmlns:p14="http://schemas.microsoft.com/office/powerpoint/2010/main" val="387622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498475" y="256659"/>
            <a:ext cx="8980805" cy="1061602"/>
          </a:xfrm>
        </p:spPr>
        <p:txBody>
          <a:bodyPr/>
          <a:lstStyle/>
          <a:p>
            <a:r>
              <a:rPr lang="en-US" sz="2800" dirty="0" smtClean="0">
                <a:cs typeface="Calibri"/>
              </a:rPr>
              <a:t>Environmental Mitigation Trust:</a:t>
            </a:r>
            <a:br>
              <a:rPr lang="en-US" sz="2800" dirty="0" smtClean="0">
                <a:cs typeface="Calibri"/>
              </a:rPr>
            </a:br>
            <a:r>
              <a:rPr lang="en-US" sz="2800" dirty="0" smtClean="0">
                <a:cs typeface="Calibri"/>
              </a:rPr>
              <a:t>Estimated Timeline</a:t>
            </a:r>
            <a:endParaRPr lang="en-US" sz="2800" dirty="0">
              <a:cs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4059560885"/>
              </p:ext>
            </p:extLst>
          </p:nvPr>
        </p:nvGraphicFramePr>
        <p:xfrm>
          <a:off x="388620" y="2132867"/>
          <a:ext cx="8282940" cy="4338565"/>
        </p:xfrm>
        <a:graphic>
          <a:graphicData uri="http://schemas.openxmlformats.org/drawingml/2006/table">
            <a:tbl>
              <a:tblPr>
                <a:tableStyleId>{5C22544A-7EE6-4342-B048-85BDC9FD1C3A}</a:tableStyleId>
              </a:tblPr>
              <a:tblGrid>
                <a:gridCol w="3642360"/>
                <a:gridCol w="2087880"/>
                <a:gridCol w="2552700"/>
              </a:tblGrid>
              <a:tr h="579853">
                <a:tc gridSpan="3">
                  <a:txBody>
                    <a:bodyPr/>
                    <a:lstStyle/>
                    <a:p>
                      <a:pPr algn="ctr" fontAlgn="b"/>
                      <a:r>
                        <a:rPr lang="en-US" sz="1600" b="1" u="none" strike="noStrike" dirty="0" smtClean="0">
                          <a:solidFill>
                            <a:schemeClr val="bg1"/>
                          </a:solidFill>
                          <a:effectLst/>
                        </a:rPr>
                        <a:t>VW Environmental Mitigation Trust Timing</a:t>
                      </a:r>
                      <a:endParaRPr lang="en-US" sz="1600" b="1" i="0" u="none" strike="noStrike" dirty="0">
                        <a:solidFill>
                          <a:schemeClr val="bg1"/>
                        </a:solidFill>
                        <a:effectLst/>
                        <a:latin typeface="Calibri"/>
                      </a:endParaRPr>
                    </a:p>
                  </a:txBody>
                  <a:tcPr marL="7620" marR="7620" marT="7620" marB="0" anchor="ctr">
                    <a:solidFill>
                      <a:srgbClr val="002060"/>
                    </a:solidFill>
                  </a:tcPr>
                </a:tc>
                <a:tc hMerge="1">
                  <a:txBody>
                    <a:bodyPr/>
                    <a:lstStyle/>
                    <a:p>
                      <a:pPr algn="ctr" fontAlgn="b"/>
                      <a:endParaRPr lang="en-US" sz="1600" b="1" i="0" u="none" strike="noStrike" dirty="0">
                        <a:solidFill>
                          <a:schemeClr val="bg1"/>
                        </a:solidFill>
                        <a:effectLst/>
                        <a:latin typeface="Calibri"/>
                      </a:endParaRPr>
                    </a:p>
                  </a:txBody>
                  <a:tcPr marL="7620" marR="7620" marT="7620" marB="0" anchor="ctr">
                    <a:solidFill>
                      <a:srgbClr val="002060"/>
                    </a:solidFill>
                  </a:tcPr>
                </a:tc>
                <a:tc hMerge="1">
                  <a:txBody>
                    <a:bodyPr/>
                    <a:lstStyle/>
                    <a:p>
                      <a:pPr algn="ctr" fontAlgn="b"/>
                      <a:endParaRPr lang="en-US" sz="1600" b="1" i="0" u="none" strike="noStrike" dirty="0">
                        <a:solidFill>
                          <a:schemeClr val="bg1"/>
                        </a:solidFill>
                        <a:effectLst/>
                        <a:latin typeface="Calibri"/>
                      </a:endParaRPr>
                    </a:p>
                  </a:txBody>
                  <a:tcPr marL="7620" marR="7620" marT="7620" marB="0" anchor="ctr">
                    <a:solidFill>
                      <a:srgbClr val="002060"/>
                    </a:solidFill>
                  </a:tcPr>
                </a:tc>
              </a:tr>
              <a:tr h="413898">
                <a:tc>
                  <a:txBody>
                    <a:bodyPr/>
                    <a:lstStyle/>
                    <a:p>
                      <a:pPr algn="ctr" fontAlgn="b"/>
                      <a:r>
                        <a:rPr lang="en-US" sz="1400" b="1" u="none" strike="noStrike" dirty="0" smtClean="0">
                          <a:solidFill>
                            <a:schemeClr val="bg1"/>
                          </a:solidFill>
                          <a:effectLst/>
                          <a:latin typeface="+mn-lt"/>
                        </a:rPr>
                        <a:t>Timing</a:t>
                      </a:r>
                      <a:endParaRPr lang="en-US" sz="1400" b="1" i="0" u="none" strike="noStrike" dirty="0">
                        <a:solidFill>
                          <a:schemeClr val="bg1"/>
                        </a:solidFill>
                        <a:effectLst/>
                        <a:latin typeface="+mn-lt"/>
                      </a:endParaRPr>
                    </a:p>
                  </a:txBody>
                  <a:tcPr marL="7620" marR="7620" marT="7620" marB="0" anchor="ctr">
                    <a:solidFill>
                      <a:srgbClr val="002060"/>
                    </a:solidFill>
                  </a:tcPr>
                </a:tc>
                <a:tc>
                  <a:txBody>
                    <a:bodyPr/>
                    <a:lstStyle/>
                    <a:p>
                      <a:pPr algn="ctr" fontAlgn="b"/>
                      <a:r>
                        <a:rPr lang="en-US" sz="1400" b="1" i="0" u="none" strike="noStrike" dirty="0" smtClean="0">
                          <a:solidFill>
                            <a:schemeClr val="bg1"/>
                          </a:solidFill>
                          <a:effectLst/>
                          <a:latin typeface="+mn-lt"/>
                        </a:rPr>
                        <a:t>Estimated</a:t>
                      </a:r>
                      <a:r>
                        <a:rPr lang="en-US" sz="1400" b="1" i="0" u="none" strike="noStrike" baseline="0" dirty="0" smtClean="0">
                          <a:solidFill>
                            <a:schemeClr val="bg1"/>
                          </a:solidFill>
                          <a:effectLst/>
                          <a:latin typeface="+mn-lt"/>
                        </a:rPr>
                        <a:t> Date</a:t>
                      </a:r>
                      <a:endParaRPr lang="en-US" sz="1400" b="1" i="0" u="none" strike="noStrike" dirty="0">
                        <a:solidFill>
                          <a:schemeClr val="bg1"/>
                        </a:solidFill>
                        <a:effectLst/>
                        <a:latin typeface="+mn-lt"/>
                      </a:endParaRPr>
                    </a:p>
                  </a:txBody>
                  <a:tcPr marL="7620" marR="7620" marT="7620" marB="0" anchor="ctr">
                    <a:solidFill>
                      <a:srgbClr val="002060"/>
                    </a:solidFill>
                  </a:tcPr>
                </a:tc>
                <a:tc>
                  <a:txBody>
                    <a:bodyPr/>
                    <a:lstStyle/>
                    <a:p>
                      <a:pPr algn="ctr" fontAlgn="b"/>
                      <a:r>
                        <a:rPr lang="en-US" sz="1400" b="1" u="none" strike="noStrike" dirty="0" smtClean="0">
                          <a:solidFill>
                            <a:schemeClr val="bg1"/>
                          </a:solidFill>
                          <a:effectLst/>
                          <a:latin typeface="+mn-lt"/>
                        </a:rPr>
                        <a:t>Consent Decree Milestone</a:t>
                      </a:r>
                      <a:endParaRPr lang="en-US" sz="1400" b="1" i="0" u="none" strike="noStrike" dirty="0">
                        <a:solidFill>
                          <a:schemeClr val="bg1"/>
                        </a:solidFill>
                        <a:effectLst/>
                        <a:latin typeface="+mn-lt"/>
                      </a:endParaRPr>
                    </a:p>
                  </a:txBody>
                  <a:tcPr marL="7620" marR="7620" marT="7620" marB="0" anchor="ctr">
                    <a:solidFill>
                      <a:srgbClr val="002060"/>
                    </a:solidFill>
                  </a:tcPr>
                </a:tc>
              </a:tr>
              <a:tr h="413898">
                <a:tc>
                  <a:txBody>
                    <a:bodyPr/>
                    <a:lstStyle/>
                    <a:p>
                      <a:pPr marL="0" marR="0" algn="l">
                        <a:lnSpc>
                          <a:spcPct val="115000"/>
                        </a:lnSpc>
                        <a:spcBef>
                          <a:spcPts val="0"/>
                        </a:spcBef>
                        <a:spcAft>
                          <a:spcPts val="0"/>
                        </a:spcAft>
                      </a:pPr>
                      <a:r>
                        <a:rPr lang="en-US" sz="1200" dirty="0" smtClean="0">
                          <a:effectLst/>
                          <a:latin typeface="+mn-lt"/>
                        </a:rPr>
                        <a:t> Settlement Effective Date (SED)</a:t>
                      </a:r>
                      <a:endParaRPr lang="en-US" sz="1200" dirty="0">
                        <a:effectLst/>
                        <a:latin typeface="+mn-lt"/>
                        <a:ea typeface="Calibri"/>
                        <a:cs typeface="Times New Roman"/>
                      </a:endParaRPr>
                    </a:p>
                  </a:txBody>
                  <a:tcPr marL="7620" marR="7620" marT="7620" marB="0" anchor="ctr"/>
                </a:tc>
                <a:tc>
                  <a:txBody>
                    <a:bodyPr/>
                    <a:lstStyle/>
                    <a:p>
                      <a:pPr marL="0" marR="0" algn="l">
                        <a:lnSpc>
                          <a:spcPct val="115000"/>
                        </a:lnSpc>
                        <a:spcBef>
                          <a:spcPts val="0"/>
                        </a:spcBef>
                        <a:spcAft>
                          <a:spcPts val="0"/>
                        </a:spcAft>
                      </a:pPr>
                      <a:r>
                        <a:rPr lang="en-US" sz="1200" dirty="0">
                          <a:effectLst/>
                          <a:latin typeface="+mn-lt"/>
                        </a:rPr>
                        <a:t>October 25, 2016</a:t>
                      </a:r>
                      <a:endParaRPr lang="en-US" sz="1200" dirty="0">
                        <a:effectLst/>
                        <a:latin typeface="+mn-lt"/>
                        <a:ea typeface="Calibri"/>
                        <a:cs typeface="Times New Roman"/>
                      </a:endParaRPr>
                    </a:p>
                  </a:txBody>
                  <a:tcPr marL="61939" marR="61939" marT="0" marB="0" anchor="ctr"/>
                </a:tc>
                <a:tc>
                  <a:txBody>
                    <a:bodyPr/>
                    <a:lstStyle/>
                    <a:p>
                      <a:pPr marL="0" marR="0" algn="l">
                        <a:lnSpc>
                          <a:spcPct val="115000"/>
                        </a:lnSpc>
                        <a:spcBef>
                          <a:spcPts val="0"/>
                        </a:spcBef>
                        <a:spcAft>
                          <a:spcPts val="0"/>
                        </a:spcAft>
                      </a:pPr>
                      <a:r>
                        <a:rPr lang="en-US" sz="1200" dirty="0">
                          <a:effectLst/>
                          <a:latin typeface="+mn-lt"/>
                        </a:rPr>
                        <a:t>Consent Decree entered into court</a:t>
                      </a:r>
                      <a:endParaRPr lang="en-US" sz="1200" dirty="0">
                        <a:effectLst/>
                        <a:latin typeface="+mn-lt"/>
                        <a:ea typeface="Calibri"/>
                        <a:cs typeface="Times New Roman"/>
                      </a:endParaRPr>
                    </a:p>
                  </a:txBody>
                  <a:tcPr marL="61939" marR="61939" marT="0" marB="0" anchor="ctr"/>
                </a:tc>
              </a:tr>
              <a:tr h="413898">
                <a:tc>
                  <a:txBody>
                    <a:bodyPr/>
                    <a:lstStyle/>
                    <a:p>
                      <a:pPr marL="0" marR="0" algn="l">
                        <a:lnSpc>
                          <a:spcPct val="115000"/>
                        </a:lnSpc>
                        <a:spcBef>
                          <a:spcPts val="0"/>
                        </a:spcBef>
                        <a:spcAft>
                          <a:spcPts val="0"/>
                        </a:spcAft>
                      </a:pPr>
                      <a:r>
                        <a:rPr lang="en-US" sz="1200" dirty="0" smtClean="0">
                          <a:effectLst/>
                          <a:latin typeface="+mn-lt"/>
                        </a:rPr>
                        <a:t> SED + 30 Days</a:t>
                      </a:r>
                      <a:endParaRPr lang="en-US" sz="1200" dirty="0">
                        <a:effectLst/>
                        <a:latin typeface="+mn-lt"/>
                        <a:ea typeface="Calibri"/>
                        <a:cs typeface="Times New Roman"/>
                      </a:endParaRPr>
                    </a:p>
                  </a:txBody>
                  <a:tcPr marL="7620" marR="7620" marT="7620" marB="0" anchor="ctr"/>
                </a:tc>
                <a:tc>
                  <a:txBody>
                    <a:bodyPr/>
                    <a:lstStyle/>
                    <a:p>
                      <a:pPr marL="0" marR="0" algn="l">
                        <a:lnSpc>
                          <a:spcPct val="115000"/>
                        </a:lnSpc>
                        <a:spcBef>
                          <a:spcPts val="0"/>
                        </a:spcBef>
                        <a:spcAft>
                          <a:spcPts val="0"/>
                        </a:spcAft>
                      </a:pPr>
                      <a:r>
                        <a:rPr lang="en-US" sz="1200" dirty="0">
                          <a:effectLst/>
                          <a:latin typeface="+mn-lt"/>
                        </a:rPr>
                        <a:t>November 24, 2016</a:t>
                      </a:r>
                      <a:endParaRPr lang="en-US" sz="1200" dirty="0">
                        <a:effectLst/>
                        <a:latin typeface="+mn-lt"/>
                        <a:ea typeface="Calibri"/>
                        <a:cs typeface="Times New Roman"/>
                      </a:endParaRPr>
                    </a:p>
                  </a:txBody>
                  <a:tcPr marL="61939" marR="61939" marT="0" marB="0" anchor="ctr"/>
                </a:tc>
                <a:tc>
                  <a:txBody>
                    <a:bodyPr/>
                    <a:lstStyle/>
                    <a:p>
                      <a:pPr marL="0" marR="0" algn="l">
                        <a:lnSpc>
                          <a:spcPct val="115000"/>
                        </a:lnSpc>
                        <a:spcBef>
                          <a:spcPts val="0"/>
                        </a:spcBef>
                        <a:spcAft>
                          <a:spcPts val="0"/>
                        </a:spcAft>
                      </a:pPr>
                      <a:r>
                        <a:rPr lang="en-US" sz="1200" dirty="0">
                          <a:effectLst/>
                          <a:latin typeface="+mn-lt"/>
                        </a:rPr>
                        <a:t>Trustee candidates submitted</a:t>
                      </a:r>
                      <a:endParaRPr lang="en-US" sz="1200" dirty="0">
                        <a:effectLst/>
                        <a:latin typeface="+mn-lt"/>
                        <a:ea typeface="Calibri"/>
                        <a:cs typeface="Times New Roman"/>
                      </a:endParaRPr>
                    </a:p>
                  </a:txBody>
                  <a:tcPr marL="61939" marR="61939" marT="0" marB="0" anchor="ctr"/>
                </a:tc>
              </a:tr>
              <a:tr h="413898">
                <a:tc>
                  <a:txBody>
                    <a:bodyPr/>
                    <a:lstStyle/>
                    <a:p>
                      <a:pPr marL="0" marR="0" algn="l">
                        <a:lnSpc>
                          <a:spcPct val="115000"/>
                        </a:lnSpc>
                        <a:spcBef>
                          <a:spcPts val="0"/>
                        </a:spcBef>
                        <a:spcAft>
                          <a:spcPts val="0"/>
                        </a:spcAft>
                      </a:pPr>
                      <a:r>
                        <a:rPr lang="en-US" sz="1200" dirty="0">
                          <a:effectLst/>
                          <a:latin typeface="+mn-lt"/>
                        </a:rPr>
                        <a:t>Trust Effective Date (TED)</a:t>
                      </a:r>
                      <a:endParaRPr lang="en-US" sz="1200" dirty="0">
                        <a:effectLst/>
                        <a:latin typeface="+mn-lt"/>
                        <a:ea typeface="Calibri"/>
                        <a:cs typeface="Times New Roman"/>
                      </a:endParaRPr>
                    </a:p>
                  </a:txBody>
                  <a:tcPr marL="61939" marR="61939" marT="0" marB="0" anchor="ctr"/>
                </a:tc>
                <a:tc>
                  <a:txBody>
                    <a:bodyPr/>
                    <a:lstStyle/>
                    <a:p>
                      <a:pPr marL="0" marR="0" algn="l">
                        <a:lnSpc>
                          <a:spcPct val="115000"/>
                        </a:lnSpc>
                        <a:spcBef>
                          <a:spcPts val="0"/>
                        </a:spcBef>
                        <a:spcAft>
                          <a:spcPts val="0"/>
                        </a:spcAft>
                      </a:pPr>
                      <a:r>
                        <a:rPr lang="en-US" sz="1200" dirty="0" smtClean="0">
                          <a:effectLst/>
                          <a:latin typeface="+mn-lt"/>
                        </a:rPr>
                        <a:t>Spring-Summer, 2017</a:t>
                      </a:r>
                      <a:endParaRPr lang="en-US" sz="1200" dirty="0">
                        <a:effectLst/>
                        <a:latin typeface="+mn-lt"/>
                        <a:ea typeface="Calibri"/>
                        <a:cs typeface="Times New Roman"/>
                      </a:endParaRPr>
                    </a:p>
                  </a:txBody>
                  <a:tcPr marL="61939" marR="61939" marT="0" marB="0" anchor="ctr"/>
                </a:tc>
                <a:tc>
                  <a:txBody>
                    <a:bodyPr/>
                    <a:lstStyle/>
                    <a:p>
                      <a:pPr marL="0" marR="0" algn="l">
                        <a:lnSpc>
                          <a:spcPct val="115000"/>
                        </a:lnSpc>
                        <a:spcBef>
                          <a:spcPts val="0"/>
                        </a:spcBef>
                        <a:spcAft>
                          <a:spcPts val="0"/>
                        </a:spcAft>
                      </a:pPr>
                      <a:r>
                        <a:rPr lang="en-US" sz="1200" dirty="0">
                          <a:effectLst/>
                          <a:latin typeface="+mn-lt"/>
                        </a:rPr>
                        <a:t>Establishment of Environmental Trust</a:t>
                      </a:r>
                      <a:endParaRPr lang="en-US" sz="1200" dirty="0">
                        <a:effectLst/>
                        <a:latin typeface="+mn-lt"/>
                        <a:ea typeface="Calibri"/>
                        <a:cs typeface="Times New Roman"/>
                      </a:endParaRPr>
                    </a:p>
                  </a:txBody>
                  <a:tcPr marL="61939" marR="61939" marT="0" marB="0" anchor="ctr"/>
                </a:tc>
              </a:tr>
              <a:tr h="413898">
                <a:tc>
                  <a:txBody>
                    <a:bodyPr/>
                    <a:lstStyle/>
                    <a:p>
                      <a:pPr marL="0" marR="0" algn="l">
                        <a:lnSpc>
                          <a:spcPct val="115000"/>
                        </a:lnSpc>
                        <a:spcBef>
                          <a:spcPts val="0"/>
                        </a:spcBef>
                        <a:spcAft>
                          <a:spcPts val="0"/>
                        </a:spcAft>
                      </a:pPr>
                      <a:r>
                        <a:rPr lang="en-US" sz="1200" dirty="0">
                          <a:effectLst/>
                          <a:latin typeface="+mn-lt"/>
                        </a:rPr>
                        <a:t>TED + 15 days</a:t>
                      </a:r>
                      <a:endParaRPr lang="en-US" sz="1200" dirty="0">
                        <a:effectLst/>
                        <a:latin typeface="+mn-lt"/>
                        <a:ea typeface="Calibri"/>
                        <a:cs typeface="Times New Roman"/>
                      </a:endParaRPr>
                    </a:p>
                  </a:txBody>
                  <a:tcPr marL="61939" marR="61939" marT="0" marB="0" anchor="ctr"/>
                </a:tc>
                <a:tc>
                  <a:txBody>
                    <a:bodyPr/>
                    <a:lstStyle/>
                    <a:p>
                      <a:pPr marL="0" marR="0" algn="l">
                        <a:lnSpc>
                          <a:spcPct val="115000"/>
                        </a:lnSpc>
                        <a:spcBef>
                          <a:spcPts val="0"/>
                        </a:spcBef>
                        <a:spcAft>
                          <a:spcPts val="0"/>
                        </a:spcAft>
                      </a:pPr>
                      <a:r>
                        <a:rPr lang="en-US" sz="1200" dirty="0">
                          <a:effectLst/>
                          <a:latin typeface="+mn-lt"/>
                        </a:rPr>
                        <a:t> </a:t>
                      </a:r>
                      <a:endParaRPr lang="en-US" sz="1200" dirty="0">
                        <a:effectLst/>
                        <a:latin typeface="+mn-lt"/>
                        <a:ea typeface="Calibri"/>
                        <a:cs typeface="Times New Roman"/>
                      </a:endParaRPr>
                    </a:p>
                  </a:txBody>
                  <a:tcPr marL="61939" marR="61939" marT="0" marB="0" anchor="ctr"/>
                </a:tc>
                <a:tc>
                  <a:txBody>
                    <a:bodyPr/>
                    <a:lstStyle/>
                    <a:p>
                      <a:pPr marL="0" marR="0" algn="l">
                        <a:lnSpc>
                          <a:spcPct val="115000"/>
                        </a:lnSpc>
                        <a:spcBef>
                          <a:spcPts val="0"/>
                        </a:spcBef>
                        <a:spcAft>
                          <a:spcPts val="0"/>
                        </a:spcAft>
                      </a:pPr>
                      <a:r>
                        <a:rPr lang="en-US" sz="1200" dirty="0">
                          <a:effectLst/>
                          <a:latin typeface="+mn-lt"/>
                        </a:rPr>
                        <a:t>Trustee established trust account</a:t>
                      </a:r>
                      <a:endParaRPr lang="en-US" sz="1200" dirty="0">
                        <a:effectLst/>
                        <a:latin typeface="+mn-lt"/>
                        <a:ea typeface="Calibri"/>
                        <a:cs typeface="Times New Roman"/>
                      </a:endParaRPr>
                    </a:p>
                  </a:txBody>
                  <a:tcPr marL="61939" marR="61939" marT="0" marB="0" anchor="ctr"/>
                </a:tc>
              </a:tr>
              <a:tr h="413898">
                <a:tc>
                  <a:txBody>
                    <a:bodyPr/>
                    <a:lstStyle/>
                    <a:p>
                      <a:pPr marL="0" marR="0" algn="l">
                        <a:lnSpc>
                          <a:spcPct val="115000"/>
                        </a:lnSpc>
                        <a:spcBef>
                          <a:spcPts val="0"/>
                        </a:spcBef>
                        <a:spcAft>
                          <a:spcPts val="0"/>
                        </a:spcAft>
                      </a:pPr>
                      <a:r>
                        <a:rPr lang="en-US" sz="1200" dirty="0">
                          <a:effectLst/>
                          <a:latin typeface="+mn-lt"/>
                        </a:rPr>
                        <a:t>TED + 60 days</a:t>
                      </a:r>
                      <a:endParaRPr lang="en-US" sz="1200" dirty="0">
                        <a:effectLst/>
                        <a:latin typeface="+mn-lt"/>
                        <a:ea typeface="Calibri"/>
                        <a:cs typeface="Times New Roman"/>
                      </a:endParaRPr>
                    </a:p>
                  </a:txBody>
                  <a:tcPr marL="61939" marR="61939" marT="0" marB="0" anchor="ctr"/>
                </a:tc>
                <a:tc>
                  <a:txBody>
                    <a:bodyPr/>
                    <a:lstStyle/>
                    <a:p>
                      <a:pPr marL="0" marR="0" algn="l">
                        <a:lnSpc>
                          <a:spcPct val="115000"/>
                        </a:lnSpc>
                        <a:spcBef>
                          <a:spcPts val="0"/>
                        </a:spcBef>
                        <a:spcAft>
                          <a:spcPts val="0"/>
                        </a:spcAft>
                      </a:pPr>
                      <a:endParaRPr lang="en-US" sz="1200" dirty="0">
                        <a:effectLst/>
                        <a:latin typeface="+mn-lt"/>
                        <a:ea typeface="Calibri"/>
                        <a:cs typeface="Times New Roman"/>
                      </a:endParaRPr>
                    </a:p>
                  </a:txBody>
                  <a:tcPr marL="61939" marR="61939" marT="0" marB="0" anchor="ctr"/>
                </a:tc>
                <a:tc>
                  <a:txBody>
                    <a:bodyPr/>
                    <a:lstStyle/>
                    <a:p>
                      <a:pPr marL="0" marR="0" algn="l">
                        <a:lnSpc>
                          <a:spcPct val="115000"/>
                        </a:lnSpc>
                        <a:spcBef>
                          <a:spcPts val="0"/>
                        </a:spcBef>
                        <a:spcAft>
                          <a:spcPts val="0"/>
                        </a:spcAft>
                      </a:pPr>
                      <a:r>
                        <a:rPr lang="en-US" sz="1200" dirty="0">
                          <a:effectLst/>
                          <a:latin typeface="+mn-lt"/>
                        </a:rPr>
                        <a:t>Governmental entities file Certification Forms</a:t>
                      </a:r>
                      <a:endParaRPr lang="en-US" sz="1200" dirty="0">
                        <a:effectLst/>
                        <a:latin typeface="+mn-lt"/>
                        <a:ea typeface="Calibri"/>
                        <a:cs typeface="Times New Roman"/>
                      </a:endParaRPr>
                    </a:p>
                  </a:txBody>
                  <a:tcPr marL="61939" marR="61939" marT="0" marB="0" anchor="ctr"/>
                </a:tc>
              </a:tr>
              <a:tr h="413898">
                <a:tc>
                  <a:txBody>
                    <a:bodyPr/>
                    <a:lstStyle/>
                    <a:p>
                      <a:pPr marL="0" marR="0" algn="l">
                        <a:lnSpc>
                          <a:spcPct val="115000"/>
                        </a:lnSpc>
                        <a:spcBef>
                          <a:spcPts val="0"/>
                        </a:spcBef>
                        <a:spcAft>
                          <a:spcPts val="0"/>
                        </a:spcAft>
                      </a:pPr>
                      <a:r>
                        <a:rPr lang="en-US" sz="1200" dirty="0">
                          <a:effectLst/>
                          <a:latin typeface="+mn-lt"/>
                        </a:rPr>
                        <a:t>TED + 120 days (note: proposed consent decree includes the phrase “no later than,” so the Trustee may grant Beneficiary status sooner than 120 days)</a:t>
                      </a:r>
                      <a:endParaRPr lang="en-US" sz="1200" dirty="0">
                        <a:effectLst/>
                        <a:latin typeface="+mn-lt"/>
                        <a:ea typeface="Calibri"/>
                        <a:cs typeface="Times New Roman"/>
                      </a:endParaRPr>
                    </a:p>
                  </a:txBody>
                  <a:tcPr marL="61939" marR="61939" marT="0" marB="0" anchor="ctr"/>
                </a:tc>
                <a:tc>
                  <a:txBody>
                    <a:bodyPr/>
                    <a:lstStyle/>
                    <a:p>
                      <a:pPr marL="0" marR="0" algn="l">
                        <a:lnSpc>
                          <a:spcPct val="115000"/>
                        </a:lnSpc>
                        <a:spcBef>
                          <a:spcPts val="0"/>
                        </a:spcBef>
                        <a:spcAft>
                          <a:spcPts val="0"/>
                        </a:spcAft>
                      </a:pPr>
                      <a:r>
                        <a:rPr lang="en-US" sz="1200" dirty="0">
                          <a:effectLst/>
                          <a:latin typeface="+mn-lt"/>
                        </a:rPr>
                        <a:t> </a:t>
                      </a:r>
                      <a:endParaRPr lang="en-US" sz="1200" dirty="0">
                        <a:effectLst/>
                        <a:latin typeface="+mn-lt"/>
                        <a:ea typeface="Calibri"/>
                        <a:cs typeface="Times New Roman"/>
                      </a:endParaRPr>
                    </a:p>
                  </a:txBody>
                  <a:tcPr marL="61939" marR="61939" marT="0" marB="0" anchor="ctr"/>
                </a:tc>
                <a:tc>
                  <a:txBody>
                    <a:bodyPr/>
                    <a:lstStyle/>
                    <a:p>
                      <a:pPr marL="0" marR="0" algn="l">
                        <a:lnSpc>
                          <a:spcPct val="115000"/>
                        </a:lnSpc>
                        <a:spcBef>
                          <a:spcPts val="0"/>
                        </a:spcBef>
                        <a:spcAft>
                          <a:spcPts val="0"/>
                        </a:spcAft>
                      </a:pPr>
                      <a:r>
                        <a:rPr lang="en-US" sz="1200" dirty="0">
                          <a:effectLst/>
                          <a:latin typeface="+mn-lt"/>
                        </a:rPr>
                        <a:t>Trustee approves /denies Beneficiary status</a:t>
                      </a:r>
                      <a:endParaRPr lang="en-US" sz="1200" dirty="0">
                        <a:effectLst/>
                        <a:latin typeface="+mn-lt"/>
                        <a:ea typeface="Calibri"/>
                        <a:cs typeface="Times New Roman"/>
                      </a:endParaRPr>
                    </a:p>
                  </a:txBody>
                  <a:tcPr marL="61939" marR="61939" marT="0" marB="0" anchor="ctr"/>
                </a:tc>
              </a:tr>
              <a:tr h="413898">
                <a:tc>
                  <a:txBody>
                    <a:bodyPr/>
                    <a:lstStyle/>
                    <a:p>
                      <a:pPr marL="0" marR="0" algn="l">
                        <a:lnSpc>
                          <a:spcPct val="115000"/>
                        </a:lnSpc>
                        <a:spcBef>
                          <a:spcPts val="0"/>
                        </a:spcBef>
                        <a:spcAft>
                          <a:spcPts val="0"/>
                        </a:spcAft>
                      </a:pPr>
                      <a:r>
                        <a:rPr lang="en-US" sz="1200">
                          <a:effectLst/>
                          <a:latin typeface="+mn-lt"/>
                        </a:rPr>
                        <a:t>TED + 210 days (not later than 90 days after being deemed a Beneficiary)</a:t>
                      </a:r>
                      <a:endParaRPr lang="en-US" sz="1200">
                        <a:effectLst/>
                        <a:latin typeface="+mn-lt"/>
                        <a:ea typeface="Calibri"/>
                        <a:cs typeface="Times New Roman"/>
                      </a:endParaRPr>
                    </a:p>
                  </a:txBody>
                  <a:tcPr marL="61939" marR="61939" marT="0" marB="0" anchor="ctr"/>
                </a:tc>
                <a:tc>
                  <a:txBody>
                    <a:bodyPr/>
                    <a:lstStyle/>
                    <a:p>
                      <a:pPr marL="0" marR="0" algn="l">
                        <a:lnSpc>
                          <a:spcPct val="115000"/>
                        </a:lnSpc>
                        <a:spcBef>
                          <a:spcPts val="0"/>
                        </a:spcBef>
                        <a:spcAft>
                          <a:spcPts val="0"/>
                        </a:spcAft>
                      </a:pPr>
                      <a:r>
                        <a:rPr lang="en-US" sz="1200" dirty="0">
                          <a:effectLst/>
                          <a:latin typeface="+mn-lt"/>
                        </a:rPr>
                        <a:t> </a:t>
                      </a:r>
                      <a:endParaRPr lang="en-US" sz="1200" dirty="0">
                        <a:effectLst/>
                        <a:latin typeface="+mn-lt"/>
                        <a:ea typeface="Calibri"/>
                        <a:cs typeface="Times New Roman"/>
                      </a:endParaRPr>
                    </a:p>
                  </a:txBody>
                  <a:tcPr marL="61939" marR="61939" marT="0" marB="0" anchor="ctr"/>
                </a:tc>
                <a:tc>
                  <a:txBody>
                    <a:bodyPr/>
                    <a:lstStyle/>
                    <a:p>
                      <a:pPr marL="0" marR="0" algn="l">
                        <a:lnSpc>
                          <a:spcPct val="115000"/>
                        </a:lnSpc>
                        <a:spcBef>
                          <a:spcPts val="0"/>
                        </a:spcBef>
                        <a:spcAft>
                          <a:spcPts val="0"/>
                        </a:spcAft>
                      </a:pPr>
                      <a:r>
                        <a:rPr lang="en-US" sz="1200" dirty="0">
                          <a:effectLst/>
                          <a:latin typeface="+mn-lt"/>
                        </a:rPr>
                        <a:t>Beneficiary Mitigation Plan submitted</a:t>
                      </a:r>
                      <a:endParaRPr lang="en-US" sz="1200" dirty="0">
                        <a:effectLst/>
                        <a:latin typeface="+mn-lt"/>
                        <a:ea typeface="Calibri"/>
                        <a:cs typeface="Times New Roman"/>
                      </a:endParaRPr>
                    </a:p>
                  </a:txBody>
                  <a:tcPr marL="61939" marR="61939" marT="0" marB="0" anchor="ctr"/>
                </a:tc>
              </a:tr>
            </a:tbl>
          </a:graphicData>
        </a:graphic>
      </p:graphicFrame>
    </p:spTree>
    <p:extLst>
      <p:ext uri="{BB962C8B-B14F-4D97-AF65-F5344CB8AC3E}">
        <p14:creationId xmlns:p14="http://schemas.microsoft.com/office/powerpoint/2010/main" val="15111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498475" y="256659"/>
            <a:ext cx="6423025" cy="1061602"/>
          </a:xfrm>
        </p:spPr>
        <p:txBody>
          <a:bodyPr/>
          <a:lstStyle/>
          <a:p>
            <a:r>
              <a:rPr lang="en-US" sz="2800" dirty="0" smtClean="0">
                <a:cs typeface="Calibri"/>
              </a:rPr>
              <a:t>Environmental Mitigation Trust:</a:t>
            </a:r>
            <a:br>
              <a:rPr lang="en-US" sz="2800" dirty="0" smtClean="0">
                <a:cs typeface="Calibri"/>
              </a:rPr>
            </a:br>
            <a:r>
              <a:rPr lang="en-US" sz="2800" dirty="0" smtClean="0">
                <a:cs typeface="Calibri"/>
              </a:rPr>
              <a:t>Beneficiary Mitigation Plan</a:t>
            </a:r>
            <a:endParaRPr lang="en-US" sz="2800" dirty="0">
              <a:cs typeface="Calibri"/>
            </a:endParaRPr>
          </a:p>
        </p:txBody>
      </p:sp>
      <p:sp>
        <p:nvSpPr>
          <p:cNvPr id="33" name="Content Placeholder 32"/>
          <p:cNvSpPr>
            <a:spLocks noGrp="1"/>
          </p:cNvSpPr>
          <p:nvPr>
            <p:ph sz="half" idx="1"/>
          </p:nvPr>
        </p:nvSpPr>
        <p:spPr>
          <a:xfrm>
            <a:off x="-76200" y="1600199"/>
            <a:ext cx="8356600" cy="5156201"/>
          </a:xfrm>
          <a:ln>
            <a:noFill/>
          </a:ln>
        </p:spPr>
        <p:txBody>
          <a:bodyPr>
            <a:normAutofit/>
          </a:bodyPr>
          <a:lstStyle/>
          <a:p>
            <a:pPr lvl="1" fontAlgn="base">
              <a:spcBef>
                <a:spcPts val="0"/>
              </a:spcBef>
              <a:spcAft>
                <a:spcPts val="600"/>
              </a:spcAft>
            </a:pPr>
            <a:r>
              <a:rPr lang="en-US" sz="2000" dirty="0" smtClean="0">
                <a:solidFill>
                  <a:schemeClr val="accent1"/>
                </a:solidFill>
                <a:latin typeface="Calibri" panose="020F0502020204030204" pitchFamily="34" charset="0"/>
              </a:rPr>
              <a:t>After being designated a beneficiary, states must submit a high-level Beneficiary Mitigation Plan that summarizes how the funds will be spent.</a:t>
            </a:r>
            <a:r>
              <a:rPr lang="en-US" sz="2000" b="1" dirty="0">
                <a:solidFill>
                  <a:schemeClr val="accent1"/>
                </a:solidFill>
                <a:latin typeface="Calibri" panose="020F0502020204030204" pitchFamily="34" charset="0"/>
              </a:rPr>
              <a:t> </a:t>
            </a:r>
            <a:r>
              <a:rPr lang="en-US" sz="2000" dirty="0" smtClean="0">
                <a:solidFill>
                  <a:schemeClr val="accent1"/>
                </a:solidFill>
                <a:latin typeface="Calibri" panose="020F0502020204030204" pitchFamily="34" charset="0"/>
              </a:rPr>
              <a:t>Plans should address:</a:t>
            </a:r>
          </a:p>
          <a:p>
            <a:pPr lvl="3" fontAlgn="base">
              <a:spcBef>
                <a:spcPts val="0"/>
              </a:spcBef>
              <a:spcAft>
                <a:spcPts val="600"/>
              </a:spcAft>
            </a:pPr>
            <a:r>
              <a:rPr lang="en-US" dirty="0" smtClean="0">
                <a:solidFill>
                  <a:schemeClr val="accent1"/>
                </a:solidFill>
                <a:latin typeface="Calibri" panose="020F0502020204030204" pitchFamily="34" charset="0"/>
              </a:rPr>
              <a:t>Overall goal for the use of the funds;</a:t>
            </a:r>
          </a:p>
          <a:p>
            <a:pPr lvl="3" fontAlgn="base">
              <a:spcBef>
                <a:spcPts val="0"/>
              </a:spcBef>
              <a:spcAft>
                <a:spcPts val="600"/>
              </a:spcAft>
            </a:pPr>
            <a:r>
              <a:rPr lang="en-US" dirty="0" smtClean="0">
                <a:solidFill>
                  <a:schemeClr val="accent1"/>
                </a:solidFill>
                <a:latin typeface="Calibri" panose="020F0502020204030204" pitchFamily="34" charset="0"/>
              </a:rPr>
              <a:t>Categories of anticipated eligible mitigation actions, and preliminary assessment of the percentages of funds anticipated to be used for each type of action;</a:t>
            </a:r>
          </a:p>
          <a:p>
            <a:pPr lvl="3" fontAlgn="base">
              <a:spcBef>
                <a:spcPts val="0"/>
              </a:spcBef>
              <a:spcAft>
                <a:spcPts val="600"/>
              </a:spcAft>
            </a:pPr>
            <a:r>
              <a:rPr lang="en-US" dirty="0" smtClean="0">
                <a:solidFill>
                  <a:schemeClr val="accent1"/>
                </a:solidFill>
                <a:latin typeface="Calibri" panose="020F0502020204030204" pitchFamily="34" charset="0"/>
              </a:rPr>
              <a:t>How the proposed actions will impact air quality in areas that bear a disproportionate share of the air pollution burden within its jurisdiction;</a:t>
            </a:r>
          </a:p>
          <a:p>
            <a:pPr lvl="3" fontAlgn="base">
              <a:spcBef>
                <a:spcPts val="0"/>
              </a:spcBef>
              <a:spcAft>
                <a:spcPts val="600"/>
              </a:spcAft>
            </a:pPr>
            <a:r>
              <a:rPr lang="en-US" dirty="0" smtClean="0">
                <a:solidFill>
                  <a:schemeClr val="accent1"/>
                </a:solidFill>
                <a:latin typeface="Calibri" panose="020F0502020204030204" pitchFamily="34" charset="0"/>
              </a:rPr>
              <a:t>Expected </a:t>
            </a:r>
            <a:r>
              <a:rPr lang="en-US" dirty="0" smtClean="0">
                <a:solidFill>
                  <a:schemeClr val="accent1"/>
                </a:solidFill>
                <a:latin typeface="Calibri" panose="020F0502020204030204" pitchFamily="34" charset="0"/>
              </a:rPr>
              <a:t>range </a:t>
            </a:r>
            <a:r>
              <a:rPr lang="en-US" dirty="0" smtClean="0">
                <a:solidFill>
                  <a:schemeClr val="accent1"/>
                </a:solidFill>
                <a:latin typeface="Calibri" panose="020F0502020204030204" pitchFamily="34" charset="0"/>
              </a:rPr>
              <a:t>of emissions benefits.</a:t>
            </a:r>
          </a:p>
          <a:p>
            <a:pPr lvl="2" fontAlgn="base">
              <a:spcBef>
                <a:spcPts val="0"/>
              </a:spcBef>
              <a:spcAft>
                <a:spcPts val="600"/>
              </a:spcAft>
            </a:pPr>
            <a:endParaRPr lang="en-US" sz="2000" dirty="0" smtClean="0">
              <a:solidFill>
                <a:schemeClr val="accent1"/>
              </a:solidFill>
              <a:latin typeface="Calibri" panose="020F0502020204030204" pitchFamily="34" charset="0"/>
            </a:endParaRPr>
          </a:p>
        </p:txBody>
      </p:sp>
      <p:sp>
        <p:nvSpPr>
          <p:cNvPr id="5" name="TextBox 4"/>
          <p:cNvSpPr txBox="1"/>
          <p:nvPr/>
        </p:nvSpPr>
        <p:spPr>
          <a:xfrm>
            <a:off x="6210300" y="6601599"/>
            <a:ext cx="2857500" cy="276999"/>
          </a:xfrm>
          <a:prstGeom prst="rect">
            <a:avLst/>
          </a:prstGeom>
          <a:noFill/>
        </p:spPr>
        <p:txBody>
          <a:bodyPr wrap="square" rtlCol="0">
            <a:spAutoFit/>
          </a:bodyPr>
          <a:lstStyle/>
          <a:p>
            <a:r>
              <a:rPr lang="en-US" sz="1200" i="1" dirty="0" smtClean="0">
                <a:hlinkClick r:id="rId3"/>
              </a:rPr>
              <a:t>www.naseo.org/volkswagen-settlement</a:t>
            </a:r>
            <a:r>
              <a:rPr lang="en-US" sz="1200" i="1" dirty="0" smtClean="0"/>
              <a:t> </a:t>
            </a:r>
            <a:endParaRPr lang="en-US" sz="1200" i="1" dirty="0"/>
          </a:p>
        </p:txBody>
      </p:sp>
    </p:spTree>
    <p:extLst>
      <p:ext uri="{BB962C8B-B14F-4D97-AF65-F5344CB8AC3E}">
        <p14:creationId xmlns:p14="http://schemas.microsoft.com/office/powerpoint/2010/main" val="377207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498475" y="256659"/>
            <a:ext cx="6423025" cy="1061602"/>
          </a:xfrm>
        </p:spPr>
        <p:txBody>
          <a:bodyPr/>
          <a:lstStyle/>
          <a:p>
            <a:r>
              <a:rPr lang="en-US" sz="2800" dirty="0" smtClean="0">
                <a:cs typeface="Calibri"/>
              </a:rPr>
              <a:t>NASEO’s VW Beneficiary Mitigation Plan Toolkit</a:t>
            </a:r>
            <a:endParaRPr lang="en-US" sz="2800" dirty="0">
              <a:cs typeface="Calibri"/>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501" t="12485" r="32748" b="1301"/>
          <a:stretch/>
        </p:blipFill>
        <p:spPr bwMode="auto">
          <a:xfrm>
            <a:off x="4869180" y="1996439"/>
            <a:ext cx="3535680" cy="4574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32"/>
          <p:cNvSpPr>
            <a:spLocks noGrp="1"/>
          </p:cNvSpPr>
          <p:nvPr>
            <p:ph sz="half" idx="1"/>
          </p:nvPr>
        </p:nvSpPr>
        <p:spPr>
          <a:xfrm>
            <a:off x="167640" y="1904999"/>
            <a:ext cx="4556760" cy="1478281"/>
          </a:xfrm>
          <a:ln>
            <a:noFill/>
          </a:ln>
        </p:spPr>
        <p:txBody>
          <a:bodyPr>
            <a:normAutofit lnSpcReduction="10000"/>
          </a:bodyPr>
          <a:lstStyle/>
          <a:p>
            <a:pPr lvl="1" fontAlgn="base">
              <a:spcBef>
                <a:spcPts val="0"/>
              </a:spcBef>
              <a:spcAft>
                <a:spcPts val="600"/>
              </a:spcAft>
            </a:pPr>
            <a:r>
              <a:rPr lang="en-US" sz="2000" dirty="0" smtClean="0">
                <a:solidFill>
                  <a:schemeClr val="accent1"/>
                </a:solidFill>
                <a:latin typeface="Calibri" panose="020F0502020204030204" pitchFamily="34" charset="0"/>
              </a:rPr>
              <a:t>Reference for state agencies</a:t>
            </a:r>
          </a:p>
          <a:p>
            <a:pPr lvl="1" fontAlgn="base">
              <a:spcBef>
                <a:spcPts val="0"/>
              </a:spcBef>
              <a:spcAft>
                <a:spcPts val="600"/>
              </a:spcAft>
            </a:pPr>
            <a:r>
              <a:rPr lang="en-US" sz="2000" dirty="0" smtClean="0">
                <a:solidFill>
                  <a:schemeClr val="accent1"/>
                </a:solidFill>
                <a:latin typeface="Calibri" panose="020F0502020204030204" pitchFamily="34" charset="0"/>
              </a:rPr>
              <a:t>Provides overview of the settlement</a:t>
            </a:r>
          </a:p>
          <a:p>
            <a:pPr lvl="1" fontAlgn="base">
              <a:spcBef>
                <a:spcPts val="0"/>
              </a:spcBef>
              <a:spcAft>
                <a:spcPts val="600"/>
              </a:spcAft>
            </a:pPr>
            <a:r>
              <a:rPr lang="en-US" sz="2000" dirty="0" smtClean="0">
                <a:solidFill>
                  <a:schemeClr val="accent1"/>
                </a:solidFill>
                <a:latin typeface="Calibri" panose="020F0502020204030204" pitchFamily="34" charset="0"/>
              </a:rPr>
              <a:t>Highlights plan considerations for beneficiaries</a:t>
            </a:r>
          </a:p>
          <a:p>
            <a:pPr lvl="1" fontAlgn="base">
              <a:spcBef>
                <a:spcPts val="0"/>
              </a:spcBef>
              <a:spcAft>
                <a:spcPts val="600"/>
              </a:spcAft>
            </a:pPr>
            <a:endParaRPr lang="en-US" sz="2000" i="1" dirty="0" smtClean="0">
              <a:solidFill>
                <a:schemeClr val="accent1"/>
              </a:solidFill>
              <a:latin typeface="Calibri" panose="020F0502020204030204" pitchFamily="34" charset="0"/>
            </a:endParaRPr>
          </a:p>
        </p:txBody>
      </p:sp>
      <p:sp>
        <p:nvSpPr>
          <p:cNvPr id="7" name="TextBox 6"/>
          <p:cNvSpPr txBox="1"/>
          <p:nvPr/>
        </p:nvSpPr>
        <p:spPr>
          <a:xfrm>
            <a:off x="6210300" y="6601599"/>
            <a:ext cx="2857500" cy="276999"/>
          </a:xfrm>
          <a:prstGeom prst="rect">
            <a:avLst/>
          </a:prstGeom>
          <a:noFill/>
        </p:spPr>
        <p:txBody>
          <a:bodyPr wrap="square" rtlCol="0">
            <a:spAutoFit/>
          </a:bodyPr>
          <a:lstStyle/>
          <a:p>
            <a:r>
              <a:rPr lang="en-US" sz="1200" i="1" dirty="0" smtClean="0">
                <a:hlinkClick r:id="rId4"/>
              </a:rPr>
              <a:t>www.naseo.org/volkswagen-settlement</a:t>
            </a:r>
            <a:r>
              <a:rPr lang="en-US" sz="1200" i="1" dirty="0" smtClean="0"/>
              <a:t> </a:t>
            </a:r>
            <a:endParaRPr lang="en-US" sz="1200" i="1" dirty="0"/>
          </a:p>
        </p:txBody>
      </p:sp>
      <p:sp>
        <p:nvSpPr>
          <p:cNvPr id="9" name="Content Placeholder 32"/>
          <p:cNvSpPr>
            <a:spLocks noGrp="1"/>
          </p:cNvSpPr>
          <p:nvPr>
            <p:ph sz="half" idx="1"/>
          </p:nvPr>
        </p:nvSpPr>
        <p:spPr>
          <a:xfrm>
            <a:off x="312420" y="3244780"/>
            <a:ext cx="4556760" cy="3425399"/>
          </a:xfrm>
          <a:ln>
            <a:noFill/>
          </a:ln>
        </p:spPr>
        <p:txBody>
          <a:bodyPr>
            <a:normAutofit fontScale="92500"/>
          </a:bodyPr>
          <a:lstStyle/>
          <a:p>
            <a:pPr lvl="2" fontAlgn="base">
              <a:spcBef>
                <a:spcPts val="0"/>
              </a:spcBef>
              <a:spcAft>
                <a:spcPts val="600"/>
              </a:spcAft>
            </a:pPr>
            <a:r>
              <a:rPr lang="en-US" sz="2000" dirty="0">
                <a:solidFill>
                  <a:schemeClr val="accent1"/>
                </a:solidFill>
                <a:latin typeface="Calibri" panose="020F0502020204030204" pitchFamily="34" charset="0"/>
              </a:rPr>
              <a:t>Projects must result in NOx reductions. But projects can also help states achieve broader goals, such as:</a:t>
            </a:r>
          </a:p>
          <a:p>
            <a:pPr lvl="3" fontAlgn="base">
              <a:spcBef>
                <a:spcPts val="0"/>
              </a:spcBef>
              <a:spcAft>
                <a:spcPts val="600"/>
              </a:spcAft>
            </a:pPr>
            <a:r>
              <a:rPr lang="en-US" sz="2000" dirty="0">
                <a:solidFill>
                  <a:schemeClr val="accent1"/>
                </a:solidFill>
                <a:latin typeface="Calibri" panose="020F0502020204030204" pitchFamily="34" charset="0"/>
              </a:rPr>
              <a:t>Greenhouse Gas Emissions Goals and Renewable Portfolio Standards</a:t>
            </a:r>
          </a:p>
          <a:p>
            <a:pPr lvl="3" fontAlgn="base">
              <a:spcBef>
                <a:spcPts val="0"/>
              </a:spcBef>
              <a:spcAft>
                <a:spcPts val="600"/>
              </a:spcAft>
            </a:pPr>
            <a:r>
              <a:rPr lang="en-US" sz="2000" dirty="0">
                <a:solidFill>
                  <a:schemeClr val="accent1"/>
                </a:solidFill>
                <a:latin typeface="Calibri" panose="020F0502020204030204" pitchFamily="34" charset="0"/>
              </a:rPr>
              <a:t>Fuel Security, Energy Assurance, and Economic Benefits</a:t>
            </a:r>
          </a:p>
          <a:p>
            <a:pPr lvl="3" fontAlgn="base">
              <a:spcBef>
                <a:spcPts val="0"/>
              </a:spcBef>
              <a:spcAft>
                <a:spcPts val="600"/>
              </a:spcAft>
            </a:pPr>
            <a:r>
              <a:rPr lang="en-US" sz="2000" dirty="0">
                <a:solidFill>
                  <a:schemeClr val="accent1"/>
                </a:solidFill>
                <a:latin typeface="Calibri" panose="020F0502020204030204" pitchFamily="34" charset="0"/>
              </a:rPr>
              <a:t>Health Impacts</a:t>
            </a:r>
          </a:p>
          <a:p>
            <a:pPr lvl="3" fontAlgn="base">
              <a:spcBef>
                <a:spcPts val="0"/>
              </a:spcBef>
              <a:spcAft>
                <a:spcPts val="600"/>
              </a:spcAft>
            </a:pPr>
            <a:r>
              <a:rPr lang="en-US" sz="2000" dirty="0">
                <a:solidFill>
                  <a:schemeClr val="accent1"/>
                </a:solidFill>
                <a:latin typeface="Calibri" panose="020F0502020204030204" pitchFamily="34" charset="0"/>
              </a:rPr>
              <a:t>Disproportionately Impacted Communities</a:t>
            </a:r>
          </a:p>
          <a:p>
            <a:pPr lvl="1" fontAlgn="base">
              <a:spcBef>
                <a:spcPts val="0"/>
              </a:spcBef>
              <a:spcAft>
                <a:spcPts val="600"/>
              </a:spcAft>
            </a:pPr>
            <a:endParaRPr lang="en-US" sz="2000" i="1" dirty="0" smtClean="0">
              <a:solidFill>
                <a:schemeClr val="accent1"/>
              </a:solidFill>
              <a:latin typeface="Calibri" panose="020F0502020204030204" pitchFamily="34" charset="0"/>
            </a:endParaRPr>
          </a:p>
        </p:txBody>
      </p:sp>
      <p:sp>
        <p:nvSpPr>
          <p:cNvPr id="10" name="Content Placeholder 32"/>
          <p:cNvSpPr>
            <a:spLocks noGrp="1"/>
          </p:cNvSpPr>
          <p:nvPr>
            <p:ph sz="half" idx="1"/>
          </p:nvPr>
        </p:nvSpPr>
        <p:spPr>
          <a:xfrm>
            <a:off x="182880" y="3228200"/>
            <a:ext cx="4556760" cy="1478281"/>
          </a:xfrm>
          <a:ln>
            <a:noFill/>
          </a:ln>
        </p:spPr>
        <p:txBody>
          <a:bodyPr>
            <a:normAutofit/>
          </a:bodyPr>
          <a:lstStyle/>
          <a:p>
            <a:pPr lvl="1" fontAlgn="base">
              <a:spcBef>
                <a:spcPts val="0"/>
              </a:spcBef>
              <a:spcAft>
                <a:spcPts val="600"/>
              </a:spcAft>
            </a:pPr>
            <a:r>
              <a:rPr lang="en-US" sz="2000" dirty="0">
                <a:solidFill>
                  <a:schemeClr val="accent1"/>
                </a:solidFill>
                <a:latin typeface="Calibri" panose="020F0502020204030204" pitchFamily="34" charset="0"/>
              </a:rPr>
              <a:t>Highlights repower and replacement options, and tools states can use to calculate NOx emissions</a:t>
            </a:r>
          </a:p>
          <a:p>
            <a:pPr lvl="1" fontAlgn="base">
              <a:spcBef>
                <a:spcPts val="0"/>
              </a:spcBef>
              <a:spcAft>
                <a:spcPts val="600"/>
              </a:spcAft>
            </a:pPr>
            <a:endParaRPr lang="en-US" sz="2000" dirty="0" smtClean="0">
              <a:solidFill>
                <a:schemeClr val="accent1"/>
              </a:solidFill>
              <a:latin typeface="Calibri" panose="020F0502020204030204" pitchFamily="34" charset="0"/>
            </a:endParaRPr>
          </a:p>
        </p:txBody>
      </p:sp>
      <p:sp>
        <p:nvSpPr>
          <p:cNvPr id="11" name="Content Placeholder 32"/>
          <p:cNvSpPr>
            <a:spLocks noGrp="1"/>
          </p:cNvSpPr>
          <p:nvPr>
            <p:ph sz="half" idx="1"/>
          </p:nvPr>
        </p:nvSpPr>
        <p:spPr>
          <a:xfrm>
            <a:off x="320040" y="4195388"/>
            <a:ext cx="4556760" cy="3125816"/>
          </a:xfrm>
          <a:ln>
            <a:noFill/>
          </a:ln>
        </p:spPr>
        <p:txBody>
          <a:bodyPr>
            <a:normAutofit/>
          </a:bodyPr>
          <a:lstStyle/>
          <a:p>
            <a:pPr lvl="2" fontAlgn="base">
              <a:spcBef>
                <a:spcPts val="0"/>
              </a:spcBef>
              <a:spcAft>
                <a:spcPts val="600"/>
              </a:spcAft>
            </a:pPr>
            <a:r>
              <a:rPr lang="en-US" sz="2000" dirty="0">
                <a:solidFill>
                  <a:schemeClr val="accent1"/>
                </a:solidFill>
                <a:latin typeface="Calibri" panose="020F0502020204030204" pitchFamily="34" charset="0"/>
              </a:rPr>
              <a:t>Alternative fuel vehicles </a:t>
            </a:r>
            <a:r>
              <a:rPr lang="en-US" sz="2000" dirty="0" smtClean="0">
                <a:solidFill>
                  <a:schemeClr val="accent1"/>
                </a:solidFill>
                <a:latin typeface="Calibri" panose="020F0502020204030204" pitchFamily="34" charset="0"/>
              </a:rPr>
              <a:t>include</a:t>
            </a:r>
            <a:r>
              <a:rPr lang="en-US" sz="2000" dirty="0">
                <a:solidFill>
                  <a:schemeClr val="accent1"/>
                </a:solidFill>
                <a:latin typeface="Calibri" panose="020F0502020204030204" pitchFamily="34" charset="0"/>
              </a:rPr>
              <a:t>:</a:t>
            </a:r>
          </a:p>
          <a:p>
            <a:pPr lvl="3" fontAlgn="base">
              <a:spcBef>
                <a:spcPts val="0"/>
              </a:spcBef>
              <a:spcAft>
                <a:spcPts val="600"/>
              </a:spcAft>
            </a:pPr>
            <a:r>
              <a:rPr lang="en-US" sz="2000" dirty="0">
                <a:solidFill>
                  <a:schemeClr val="accent1"/>
                </a:solidFill>
                <a:latin typeface="Calibri" panose="020F0502020204030204" pitchFamily="34" charset="0"/>
              </a:rPr>
              <a:t>Natural Gas</a:t>
            </a:r>
          </a:p>
          <a:p>
            <a:pPr lvl="3" fontAlgn="base">
              <a:spcBef>
                <a:spcPts val="0"/>
              </a:spcBef>
              <a:spcAft>
                <a:spcPts val="600"/>
              </a:spcAft>
            </a:pPr>
            <a:r>
              <a:rPr lang="en-US" sz="2000" dirty="0">
                <a:solidFill>
                  <a:schemeClr val="accent1"/>
                </a:solidFill>
                <a:latin typeface="Calibri" panose="020F0502020204030204" pitchFamily="34" charset="0"/>
              </a:rPr>
              <a:t>Propane</a:t>
            </a:r>
          </a:p>
          <a:p>
            <a:pPr lvl="3" fontAlgn="base">
              <a:spcBef>
                <a:spcPts val="0"/>
              </a:spcBef>
              <a:spcAft>
                <a:spcPts val="600"/>
              </a:spcAft>
            </a:pPr>
            <a:r>
              <a:rPr lang="en-US" sz="2000" dirty="0">
                <a:solidFill>
                  <a:schemeClr val="accent1"/>
                </a:solidFill>
                <a:latin typeface="Calibri" panose="020F0502020204030204" pitchFamily="34" charset="0"/>
              </a:rPr>
              <a:t>Electric</a:t>
            </a:r>
          </a:p>
          <a:p>
            <a:pPr lvl="3" fontAlgn="base">
              <a:spcBef>
                <a:spcPts val="0"/>
              </a:spcBef>
              <a:spcAft>
                <a:spcPts val="600"/>
              </a:spcAft>
            </a:pPr>
            <a:r>
              <a:rPr lang="en-US" sz="2000" dirty="0">
                <a:solidFill>
                  <a:schemeClr val="accent1"/>
                </a:solidFill>
                <a:latin typeface="Calibri" panose="020F0502020204030204" pitchFamily="34" charset="0"/>
              </a:rPr>
              <a:t>Clean Diesel</a:t>
            </a:r>
          </a:p>
          <a:p>
            <a:pPr lvl="2" fontAlgn="base">
              <a:spcBef>
                <a:spcPts val="0"/>
              </a:spcBef>
              <a:spcAft>
                <a:spcPts val="600"/>
              </a:spcAft>
            </a:pPr>
            <a:r>
              <a:rPr lang="en-US" sz="2000" dirty="0">
                <a:solidFill>
                  <a:schemeClr val="accent1"/>
                </a:solidFill>
                <a:latin typeface="Calibri" panose="020F0502020204030204" pitchFamily="34" charset="0"/>
              </a:rPr>
              <a:t>Varity of emissions tools available</a:t>
            </a:r>
          </a:p>
        </p:txBody>
      </p:sp>
      <p:sp>
        <p:nvSpPr>
          <p:cNvPr id="12" name="Content Placeholder 32"/>
          <p:cNvSpPr>
            <a:spLocks noGrp="1"/>
          </p:cNvSpPr>
          <p:nvPr>
            <p:ph sz="half" idx="1"/>
          </p:nvPr>
        </p:nvSpPr>
        <p:spPr>
          <a:xfrm>
            <a:off x="198120" y="4206239"/>
            <a:ext cx="4556760" cy="2225041"/>
          </a:xfrm>
          <a:ln>
            <a:noFill/>
          </a:ln>
        </p:spPr>
        <p:txBody>
          <a:bodyPr>
            <a:normAutofit fontScale="92500" lnSpcReduction="10000"/>
          </a:bodyPr>
          <a:lstStyle/>
          <a:p>
            <a:pPr lvl="1" fontAlgn="base">
              <a:spcBef>
                <a:spcPts val="0"/>
              </a:spcBef>
              <a:spcAft>
                <a:spcPts val="600"/>
              </a:spcAft>
            </a:pPr>
            <a:r>
              <a:rPr lang="en-US" sz="2000" dirty="0">
                <a:solidFill>
                  <a:schemeClr val="accent1"/>
                </a:solidFill>
                <a:latin typeface="Calibri" panose="020F0502020204030204" pitchFamily="34" charset="0"/>
              </a:rPr>
              <a:t>Summarizes each eligible mitigation action and ranges of expected NOx reductions</a:t>
            </a:r>
          </a:p>
          <a:p>
            <a:pPr lvl="1" fontAlgn="base">
              <a:spcBef>
                <a:spcPts val="0"/>
              </a:spcBef>
              <a:spcAft>
                <a:spcPts val="600"/>
              </a:spcAft>
            </a:pPr>
            <a:r>
              <a:rPr lang="en-US" sz="2000" dirty="0">
                <a:solidFill>
                  <a:schemeClr val="accent1"/>
                </a:solidFill>
                <a:latin typeface="Calibri" panose="020F0502020204030204" pitchFamily="34" charset="0"/>
              </a:rPr>
              <a:t>Showcases successful implementation of </a:t>
            </a:r>
            <a:r>
              <a:rPr lang="en-US" sz="2000" dirty="0" smtClean="0">
                <a:solidFill>
                  <a:schemeClr val="accent1"/>
                </a:solidFill>
                <a:latin typeface="Calibri" panose="020F0502020204030204" pitchFamily="34" charset="0"/>
              </a:rPr>
              <a:t>technologies</a:t>
            </a:r>
          </a:p>
          <a:p>
            <a:pPr lvl="1" fontAlgn="base">
              <a:spcBef>
                <a:spcPts val="0"/>
              </a:spcBef>
              <a:spcAft>
                <a:spcPts val="600"/>
              </a:spcAft>
            </a:pPr>
            <a:r>
              <a:rPr lang="en-US" sz="2000" i="1" dirty="0">
                <a:solidFill>
                  <a:schemeClr val="accent1"/>
                </a:solidFill>
                <a:latin typeface="Calibri" panose="020F0502020204030204" pitchFamily="34" charset="0"/>
              </a:rPr>
              <a:t>Authored by NASEO and Vermont Energy Investment Corporation</a:t>
            </a:r>
          </a:p>
          <a:p>
            <a:pPr marL="228600" lvl="1" indent="0" fontAlgn="base">
              <a:spcBef>
                <a:spcPts val="0"/>
              </a:spcBef>
              <a:spcAft>
                <a:spcPts val="600"/>
              </a:spcAft>
              <a:buNone/>
            </a:pPr>
            <a:endParaRPr lang="en-US" sz="2000" dirty="0">
              <a:solidFill>
                <a:schemeClr val="accent1"/>
              </a:solidFill>
              <a:latin typeface="Calibri" panose="020F0502020204030204" pitchFamily="34" charset="0"/>
            </a:endParaRPr>
          </a:p>
          <a:p>
            <a:pPr marL="228600" lvl="1" indent="0" fontAlgn="base">
              <a:spcBef>
                <a:spcPts val="0"/>
              </a:spcBef>
              <a:spcAft>
                <a:spcPts val="600"/>
              </a:spcAft>
              <a:buNone/>
            </a:pPr>
            <a:endParaRPr lang="en-US" sz="2000" i="1" dirty="0" smtClean="0">
              <a:solidFill>
                <a:schemeClr val="accent1"/>
              </a:solidFill>
              <a:latin typeface="Calibri" panose="020F0502020204030204" pitchFamily="34" charset="0"/>
            </a:endParaRPr>
          </a:p>
        </p:txBody>
      </p:sp>
    </p:spTree>
    <p:extLst>
      <p:ext uri="{BB962C8B-B14F-4D97-AF65-F5344CB8AC3E}">
        <p14:creationId xmlns:p14="http://schemas.microsoft.com/office/powerpoint/2010/main" val="11847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9">
                                            <p:txEl>
                                              <p:pRg st="0" end="0"/>
                                            </p:txEl>
                                          </p:spTgt>
                                        </p:tgtEl>
                                      </p:cBhvr>
                                    </p:animEffect>
                                    <p:set>
                                      <p:cBhvr>
                                        <p:cTn id="24" dur="1" fill="hold">
                                          <p:stCondLst>
                                            <p:cond delay="499"/>
                                          </p:stCondLst>
                                        </p:cTn>
                                        <p:tgtEl>
                                          <p:spTgt spid="9">
                                            <p:txEl>
                                              <p:pRg st="0" end="0"/>
                                            </p:txEl>
                                          </p:spTgt>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9">
                                            <p:txEl>
                                              <p:pRg st="1" end="1"/>
                                            </p:txEl>
                                          </p:spTgt>
                                        </p:tgtEl>
                                      </p:cBhvr>
                                    </p:animEffect>
                                    <p:set>
                                      <p:cBhvr>
                                        <p:cTn id="27" dur="1" fill="hold">
                                          <p:stCondLst>
                                            <p:cond delay="499"/>
                                          </p:stCondLst>
                                        </p:cTn>
                                        <p:tgtEl>
                                          <p:spTgt spid="9">
                                            <p:txEl>
                                              <p:pRg st="1" end="1"/>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9">
                                            <p:txEl>
                                              <p:pRg st="2" end="2"/>
                                            </p:txEl>
                                          </p:spTgt>
                                        </p:tgtEl>
                                      </p:cBhvr>
                                    </p:animEffect>
                                    <p:set>
                                      <p:cBhvr>
                                        <p:cTn id="30" dur="1" fill="hold">
                                          <p:stCondLst>
                                            <p:cond delay="499"/>
                                          </p:stCondLst>
                                        </p:cTn>
                                        <p:tgtEl>
                                          <p:spTgt spid="9">
                                            <p:txEl>
                                              <p:pRg st="2" end="2"/>
                                            </p:tx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9">
                                            <p:txEl>
                                              <p:pRg st="3" end="3"/>
                                            </p:txEl>
                                          </p:spTgt>
                                        </p:tgtEl>
                                      </p:cBhvr>
                                    </p:animEffect>
                                    <p:set>
                                      <p:cBhvr>
                                        <p:cTn id="33" dur="1" fill="hold">
                                          <p:stCondLst>
                                            <p:cond delay="499"/>
                                          </p:stCondLst>
                                        </p:cTn>
                                        <p:tgtEl>
                                          <p:spTgt spid="9">
                                            <p:txEl>
                                              <p:pRg st="3" end="3"/>
                                            </p:txEl>
                                          </p:spTgt>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9">
                                            <p:txEl>
                                              <p:pRg st="4" end="4"/>
                                            </p:txEl>
                                          </p:spTgt>
                                        </p:tgtEl>
                                      </p:cBhvr>
                                    </p:animEffect>
                                    <p:set>
                                      <p:cBhvr>
                                        <p:cTn id="36" dur="1" fill="hold">
                                          <p:stCondLst>
                                            <p:cond delay="499"/>
                                          </p:stCondLst>
                                        </p:cTn>
                                        <p:tgtEl>
                                          <p:spTgt spid="9">
                                            <p:txEl>
                                              <p:pRg st="4" end="4"/>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fade">
                                      <p:cBhvr>
                                        <p:cTn id="41" dur="500"/>
                                        <p:tgtEl>
                                          <p:spTgt spid="10">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fade">
                                      <p:cBhvr>
                                        <p:cTn id="46" dur="500"/>
                                        <p:tgtEl>
                                          <p:spTgt spid="11">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Effect transition="in" filter="fade">
                                      <p:cBhvr>
                                        <p:cTn id="49" dur="500"/>
                                        <p:tgtEl>
                                          <p:spTgt spid="11">
                                            <p:txEl>
                                              <p:pRg st="1" end="1"/>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xEl>
                                              <p:pRg st="2" end="2"/>
                                            </p:txEl>
                                          </p:spTgt>
                                        </p:tgtEl>
                                        <p:attrNameLst>
                                          <p:attrName>style.visibility</p:attrName>
                                        </p:attrNameLst>
                                      </p:cBhvr>
                                      <p:to>
                                        <p:strVal val="visible"/>
                                      </p:to>
                                    </p:set>
                                    <p:animEffect transition="in" filter="fade">
                                      <p:cBhvr>
                                        <p:cTn id="52" dur="500"/>
                                        <p:tgtEl>
                                          <p:spTgt spid="11">
                                            <p:txEl>
                                              <p:pRg st="2" end="2"/>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xEl>
                                              <p:pRg st="3" end="3"/>
                                            </p:txEl>
                                          </p:spTgt>
                                        </p:tgtEl>
                                        <p:attrNameLst>
                                          <p:attrName>style.visibility</p:attrName>
                                        </p:attrNameLst>
                                      </p:cBhvr>
                                      <p:to>
                                        <p:strVal val="visible"/>
                                      </p:to>
                                    </p:set>
                                    <p:animEffect transition="in" filter="fade">
                                      <p:cBhvr>
                                        <p:cTn id="55" dur="500"/>
                                        <p:tgtEl>
                                          <p:spTgt spid="11">
                                            <p:txEl>
                                              <p:pRg st="3" end="3"/>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
                                            <p:txEl>
                                              <p:pRg st="4" end="4"/>
                                            </p:txEl>
                                          </p:spTgt>
                                        </p:tgtEl>
                                        <p:attrNameLst>
                                          <p:attrName>style.visibility</p:attrName>
                                        </p:attrNameLst>
                                      </p:cBhvr>
                                      <p:to>
                                        <p:strVal val="visible"/>
                                      </p:to>
                                    </p:set>
                                    <p:animEffect transition="in" filter="fade">
                                      <p:cBhvr>
                                        <p:cTn id="58" dur="500"/>
                                        <p:tgtEl>
                                          <p:spTgt spid="11">
                                            <p:txEl>
                                              <p:pRg st="4" end="4"/>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xEl>
                                              <p:pRg st="5" end="5"/>
                                            </p:txEl>
                                          </p:spTgt>
                                        </p:tgtEl>
                                        <p:attrNameLst>
                                          <p:attrName>style.visibility</p:attrName>
                                        </p:attrNameLst>
                                      </p:cBhvr>
                                      <p:to>
                                        <p:strVal val="visible"/>
                                      </p:to>
                                    </p:set>
                                    <p:animEffect transition="in" filter="fade">
                                      <p:cBhvr>
                                        <p:cTn id="61" dur="500"/>
                                        <p:tgtEl>
                                          <p:spTgt spid="11">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11">
                                            <p:txEl>
                                              <p:pRg st="0" end="0"/>
                                            </p:txEl>
                                          </p:spTgt>
                                        </p:tgtEl>
                                      </p:cBhvr>
                                    </p:animEffect>
                                    <p:set>
                                      <p:cBhvr>
                                        <p:cTn id="66" dur="1" fill="hold">
                                          <p:stCondLst>
                                            <p:cond delay="499"/>
                                          </p:stCondLst>
                                        </p:cTn>
                                        <p:tgtEl>
                                          <p:spTgt spid="11">
                                            <p:txEl>
                                              <p:pRg st="0" end="0"/>
                                            </p:txEl>
                                          </p:spTgt>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1">
                                            <p:txEl>
                                              <p:pRg st="1" end="1"/>
                                            </p:txEl>
                                          </p:spTgt>
                                        </p:tgtEl>
                                      </p:cBhvr>
                                    </p:animEffect>
                                    <p:set>
                                      <p:cBhvr>
                                        <p:cTn id="69" dur="1" fill="hold">
                                          <p:stCondLst>
                                            <p:cond delay="499"/>
                                          </p:stCondLst>
                                        </p:cTn>
                                        <p:tgtEl>
                                          <p:spTgt spid="11">
                                            <p:txEl>
                                              <p:pRg st="1" end="1"/>
                                            </p:txEl>
                                          </p:spTgt>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1">
                                            <p:txEl>
                                              <p:pRg st="2" end="2"/>
                                            </p:txEl>
                                          </p:spTgt>
                                        </p:tgtEl>
                                      </p:cBhvr>
                                    </p:animEffect>
                                    <p:set>
                                      <p:cBhvr>
                                        <p:cTn id="72" dur="1" fill="hold">
                                          <p:stCondLst>
                                            <p:cond delay="499"/>
                                          </p:stCondLst>
                                        </p:cTn>
                                        <p:tgtEl>
                                          <p:spTgt spid="11">
                                            <p:txEl>
                                              <p:pRg st="2" end="2"/>
                                            </p:txEl>
                                          </p:spTgt>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1">
                                            <p:txEl>
                                              <p:pRg st="3" end="3"/>
                                            </p:txEl>
                                          </p:spTgt>
                                        </p:tgtEl>
                                      </p:cBhvr>
                                    </p:animEffect>
                                    <p:set>
                                      <p:cBhvr>
                                        <p:cTn id="75" dur="1" fill="hold">
                                          <p:stCondLst>
                                            <p:cond delay="499"/>
                                          </p:stCondLst>
                                        </p:cTn>
                                        <p:tgtEl>
                                          <p:spTgt spid="11">
                                            <p:txEl>
                                              <p:pRg st="3" end="3"/>
                                            </p:txEl>
                                          </p:spTgt>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1">
                                            <p:txEl>
                                              <p:pRg st="4" end="4"/>
                                            </p:txEl>
                                          </p:spTgt>
                                        </p:tgtEl>
                                      </p:cBhvr>
                                    </p:animEffect>
                                    <p:set>
                                      <p:cBhvr>
                                        <p:cTn id="78" dur="1" fill="hold">
                                          <p:stCondLst>
                                            <p:cond delay="499"/>
                                          </p:stCondLst>
                                        </p:cTn>
                                        <p:tgtEl>
                                          <p:spTgt spid="11">
                                            <p:txEl>
                                              <p:pRg st="4" end="4"/>
                                            </p:txEl>
                                          </p:spTgt>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1">
                                            <p:txEl>
                                              <p:pRg st="5" end="5"/>
                                            </p:txEl>
                                          </p:spTgt>
                                        </p:tgtEl>
                                      </p:cBhvr>
                                    </p:animEffect>
                                    <p:set>
                                      <p:cBhvr>
                                        <p:cTn id="81" dur="1" fill="hold">
                                          <p:stCondLst>
                                            <p:cond delay="499"/>
                                          </p:stCondLst>
                                        </p:cTn>
                                        <p:tgtEl>
                                          <p:spTgt spid="11">
                                            <p:txEl>
                                              <p:pRg st="5" end="5"/>
                                            </p:txEl>
                                          </p:spTgt>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2">
                                            <p:txEl>
                                              <p:pRg st="0" end="0"/>
                                            </p:txEl>
                                          </p:spTgt>
                                        </p:tgtEl>
                                        <p:attrNameLst>
                                          <p:attrName>style.visibility</p:attrName>
                                        </p:attrNameLst>
                                      </p:cBhvr>
                                      <p:to>
                                        <p:strVal val="visible"/>
                                      </p:to>
                                    </p:set>
                                    <p:animEffect transition="in" filter="fade">
                                      <p:cBhvr>
                                        <p:cTn id="86" dur="500"/>
                                        <p:tgtEl>
                                          <p:spTgt spid="12">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2">
                                            <p:txEl>
                                              <p:pRg st="1" end="1"/>
                                            </p:txEl>
                                          </p:spTgt>
                                        </p:tgtEl>
                                        <p:attrNameLst>
                                          <p:attrName>style.visibility</p:attrName>
                                        </p:attrNameLst>
                                      </p:cBhvr>
                                      <p:to>
                                        <p:strVal val="visible"/>
                                      </p:to>
                                    </p:set>
                                    <p:animEffect transition="in" filter="fade">
                                      <p:cBhvr>
                                        <p:cTn id="89" dur="500"/>
                                        <p:tgtEl>
                                          <p:spTgt spid="12">
                                            <p:txEl>
                                              <p:pRg st="1" end="1"/>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
                                            <p:txEl>
                                              <p:pRg st="2" end="2"/>
                                            </p:txEl>
                                          </p:spTgt>
                                        </p:tgtEl>
                                        <p:attrNameLst>
                                          <p:attrName>style.visibility</p:attrName>
                                        </p:attrNameLst>
                                      </p:cBhvr>
                                      <p:to>
                                        <p:strVal val="visible"/>
                                      </p:to>
                                    </p:set>
                                    <p:animEffect transition="in" filter="fade">
                                      <p:cBhvr>
                                        <p:cTn id="9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9" grpId="1" build="p"/>
      <p:bldP spid="10" grpId="0" build="p"/>
      <p:bldP spid="11" grpId="0" build="p"/>
      <p:bldP spid="11" grpId="1" build="p"/>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498475" y="256658"/>
            <a:ext cx="6423025" cy="1374021"/>
          </a:xfrm>
        </p:spPr>
        <p:txBody>
          <a:bodyPr/>
          <a:lstStyle/>
          <a:p>
            <a:r>
              <a:rPr lang="en-US" sz="2800" dirty="0" smtClean="0">
                <a:cs typeface="Calibri"/>
              </a:rPr>
              <a:t>Example from Toolkit:</a:t>
            </a:r>
            <a:br>
              <a:rPr lang="en-US" sz="2800" dirty="0" smtClean="0">
                <a:cs typeface="Calibri"/>
              </a:rPr>
            </a:br>
            <a:r>
              <a:rPr lang="en-US" sz="2800" dirty="0" smtClean="0">
                <a:cs typeface="Calibri"/>
              </a:rPr>
              <a:t>Eligible Mitigation Action #1 –</a:t>
            </a:r>
            <a:r>
              <a:rPr lang="en-US" sz="2800" i="1" dirty="0" smtClean="0">
                <a:cs typeface="Calibri"/>
              </a:rPr>
              <a:t> </a:t>
            </a:r>
            <a:br>
              <a:rPr lang="en-US" sz="2800" i="1" dirty="0" smtClean="0">
                <a:cs typeface="Calibri"/>
              </a:rPr>
            </a:br>
            <a:r>
              <a:rPr lang="en-US" sz="2800" i="1" dirty="0" smtClean="0">
                <a:cs typeface="Calibri"/>
              </a:rPr>
              <a:t>Eligible Large Trucks</a:t>
            </a:r>
            <a:r>
              <a:rPr lang="en-US" sz="2800" dirty="0" smtClean="0">
                <a:cs typeface="Calibri"/>
              </a:rPr>
              <a:t> </a:t>
            </a:r>
            <a:endParaRPr lang="en-US" sz="2800" dirty="0">
              <a:cs typeface="Calibri"/>
            </a:endParaRPr>
          </a:p>
        </p:txBody>
      </p:sp>
      <p:pic>
        <p:nvPicPr>
          <p:cNvPr id="6" name="Picture 5" descr="Image result for truck classification chart"/>
          <p:cNvPicPr/>
          <p:nvPr/>
        </p:nvPicPr>
        <p:blipFill rotWithShape="1">
          <a:blip r:embed="rId3">
            <a:extLst>
              <a:ext uri="{28A0092B-C50C-407E-A947-70E740481C1C}">
                <a14:useLocalDpi xmlns:a14="http://schemas.microsoft.com/office/drawing/2010/main" val="0"/>
              </a:ext>
            </a:extLst>
          </a:blip>
          <a:srcRect t="82751"/>
          <a:stretch/>
        </p:blipFill>
        <p:spPr bwMode="auto">
          <a:xfrm>
            <a:off x="3087048" y="2872739"/>
            <a:ext cx="5774055" cy="1990090"/>
          </a:xfrm>
          <a:prstGeom prst="rect">
            <a:avLst/>
          </a:prstGeom>
          <a:noFill/>
          <a:ln>
            <a:noFill/>
          </a:ln>
          <a:extLst>
            <a:ext uri="{53640926-AAD7-44D8-BBD7-CCE9431645EC}">
              <a14:shadowObscured xmlns:a14="http://schemas.microsoft.com/office/drawing/2010/main"/>
            </a:ext>
          </a:extLst>
        </p:spPr>
      </p:pic>
      <p:sp>
        <p:nvSpPr>
          <p:cNvPr id="11" name="Content Placeholder 32"/>
          <p:cNvSpPr>
            <a:spLocks noGrp="1"/>
          </p:cNvSpPr>
          <p:nvPr>
            <p:ph sz="half" idx="1"/>
          </p:nvPr>
        </p:nvSpPr>
        <p:spPr>
          <a:xfrm>
            <a:off x="167640" y="1844040"/>
            <a:ext cx="2773680" cy="5217160"/>
          </a:xfrm>
          <a:ln>
            <a:noFill/>
          </a:ln>
        </p:spPr>
        <p:txBody>
          <a:bodyPr>
            <a:normAutofit/>
          </a:bodyPr>
          <a:lstStyle/>
          <a:p>
            <a:pPr lvl="1" fontAlgn="base">
              <a:spcBef>
                <a:spcPts val="0"/>
              </a:spcBef>
              <a:spcAft>
                <a:spcPts val="600"/>
              </a:spcAft>
            </a:pPr>
            <a:r>
              <a:rPr lang="en-US" sz="2000" dirty="0" smtClean="0">
                <a:solidFill>
                  <a:schemeClr val="accent1"/>
                </a:solidFill>
                <a:latin typeface="Calibri" panose="020F0502020204030204" pitchFamily="34" charset="0"/>
              </a:rPr>
              <a:t>For each action, the Toolkit provides a summary of eligible vehicles;</a:t>
            </a:r>
          </a:p>
          <a:p>
            <a:pPr marL="228600" lvl="1" indent="0" fontAlgn="base">
              <a:spcBef>
                <a:spcPts val="0"/>
              </a:spcBef>
              <a:spcAft>
                <a:spcPts val="600"/>
              </a:spcAft>
              <a:buNone/>
            </a:pPr>
            <a:endParaRPr lang="en-US" sz="2000" dirty="0" smtClean="0">
              <a:solidFill>
                <a:schemeClr val="accent1"/>
              </a:solidFill>
              <a:latin typeface="Calibri" panose="020F0502020204030204" pitchFamily="34" charset="0"/>
            </a:endParaRPr>
          </a:p>
          <a:p>
            <a:pPr lvl="1" fontAlgn="base">
              <a:spcBef>
                <a:spcPts val="0"/>
              </a:spcBef>
              <a:spcAft>
                <a:spcPts val="600"/>
              </a:spcAft>
            </a:pPr>
            <a:endParaRPr lang="en-US" sz="2000" dirty="0" smtClean="0">
              <a:solidFill>
                <a:schemeClr val="accent1"/>
              </a:solidFill>
              <a:latin typeface="Calibri" panose="020F0502020204030204" pitchFamily="34" charset="0"/>
            </a:endParaRPr>
          </a:p>
          <a:p>
            <a:pPr lvl="1" fontAlgn="base">
              <a:spcBef>
                <a:spcPts val="0"/>
              </a:spcBef>
              <a:spcAft>
                <a:spcPts val="600"/>
              </a:spcAft>
            </a:pPr>
            <a:endParaRPr lang="en-US" sz="2000" i="1" dirty="0" smtClean="0">
              <a:solidFill>
                <a:schemeClr val="accent1"/>
              </a:solidFill>
              <a:latin typeface="Calibri" panose="020F0502020204030204" pitchFamily="34" charset="0"/>
            </a:endParaRPr>
          </a:p>
        </p:txBody>
      </p:sp>
      <p:sp>
        <p:nvSpPr>
          <p:cNvPr id="12" name="TextBox 11"/>
          <p:cNvSpPr txBox="1"/>
          <p:nvPr/>
        </p:nvSpPr>
        <p:spPr>
          <a:xfrm>
            <a:off x="6210300" y="6601599"/>
            <a:ext cx="2857500" cy="276999"/>
          </a:xfrm>
          <a:prstGeom prst="rect">
            <a:avLst/>
          </a:prstGeom>
          <a:noFill/>
        </p:spPr>
        <p:txBody>
          <a:bodyPr wrap="square" rtlCol="0">
            <a:spAutoFit/>
          </a:bodyPr>
          <a:lstStyle/>
          <a:p>
            <a:r>
              <a:rPr lang="en-US" sz="1200" i="1" dirty="0" smtClean="0">
                <a:hlinkClick r:id="rId4"/>
              </a:rPr>
              <a:t>www.naseo.org/volkswagen-settlement</a:t>
            </a:r>
            <a:r>
              <a:rPr lang="en-US" sz="1200" i="1" dirty="0" smtClean="0"/>
              <a:t> </a:t>
            </a:r>
            <a:endParaRPr lang="en-US" sz="1200" i="1" dirty="0"/>
          </a:p>
        </p:txBody>
      </p:sp>
    </p:spTree>
    <p:extLst>
      <p:ext uri="{BB962C8B-B14F-4D97-AF65-F5344CB8AC3E}">
        <p14:creationId xmlns:p14="http://schemas.microsoft.com/office/powerpoint/2010/main" val="93012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498475" y="256658"/>
            <a:ext cx="6423025" cy="1374021"/>
          </a:xfrm>
        </p:spPr>
        <p:txBody>
          <a:bodyPr/>
          <a:lstStyle/>
          <a:p>
            <a:r>
              <a:rPr lang="en-US" sz="2800" dirty="0" smtClean="0">
                <a:cs typeface="Calibri"/>
              </a:rPr>
              <a:t>Example from Toolkit:</a:t>
            </a:r>
            <a:br>
              <a:rPr lang="en-US" sz="2800" dirty="0" smtClean="0">
                <a:cs typeface="Calibri"/>
              </a:rPr>
            </a:br>
            <a:r>
              <a:rPr lang="en-US" sz="2800" dirty="0" smtClean="0">
                <a:cs typeface="Calibri"/>
              </a:rPr>
              <a:t>Eligible Mitigation Action #1 –</a:t>
            </a:r>
            <a:r>
              <a:rPr lang="en-US" sz="2800" i="1" dirty="0" smtClean="0">
                <a:cs typeface="Calibri"/>
              </a:rPr>
              <a:t> </a:t>
            </a:r>
            <a:br>
              <a:rPr lang="en-US" sz="2800" i="1" dirty="0" smtClean="0">
                <a:cs typeface="Calibri"/>
              </a:rPr>
            </a:br>
            <a:r>
              <a:rPr lang="en-US" sz="2800" i="1" dirty="0" smtClean="0">
                <a:cs typeface="Calibri"/>
              </a:rPr>
              <a:t>Eligible Large Trucks</a:t>
            </a:r>
            <a:r>
              <a:rPr lang="en-US" sz="2800" dirty="0" smtClean="0">
                <a:cs typeface="Calibri"/>
              </a:rPr>
              <a:t> </a:t>
            </a:r>
            <a:endParaRPr lang="en-US" sz="2800" dirty="0">
              <a:cs typeface="Calibri"/>
            </a:endParaRPr>
          </a:p>
        </p:txBody>
      </p:sp>
      <p:pic>
        <p:nvPicPr>
          <p:cNvPr id="204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28938" t="32990" r="29562" b="15281"/>
          <a:stretch/>
        </p:blipFill>
        <p:spPr bwMode="auto">
          <a:xfrm>
            <a:off x="3345177" y="2202179"/>
            <a:ext cx="5059680" cy="338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32"/>
          <p:cNvSpPr>
            <a:spLocks noGrp="1"/>
          </p:cNvSpPr>
          <p:nvPr>
            <p:ph sz="half" idx="1"/>
          </p:nvPr>
        </p:nvSpPr>
        <p:spPr>
          <a:xfrm>
            <a:off x="167640" y="1844040"/>
            <a:ext cx="2773680" cy="5217160"/>
          </a:xfrm>
          <a:ln>
            <a:noFill/>
          </a:ln>
        </p:spPr>
        <p:txBody>
          <a:bodyPr>
            <a:normAutofit/>
          </a:bodyPr>
          <a:lstStyle/>
          <a:p>
            <a:pPr lvl="1" fontAlgn="base">
              <a:spcBef>
                <a:spcPts val="0"/>
              </a:spcBef>
              <a:spcAft>
                <a:spcPts val="600"/>
              </a:spcAft>
            </a:pPr>
            <a:r>
              <a:rPr lang="en-US" sz="2000" dirty="0" smtClean="0">
                <a:solidFill>
                  <a:schemeClr val="accent1"/>
                </a:solidFill>
                <a:latin typeface="Calibri" panose="020F0502020204030204" pitchFamily="34" charset="0"/>
              </a:rPr>
              <a:t>Illustration of the typical emissions impact of repower or replacement of eligible vehicles;</a:t>
            </a:r>
          </a:p>
          <a:p>
            <a:pPr lvl="1" fontAlgn="base">
              <a:spcBef>
                <a:spcPts val="0"/>
              </a:spcBef>
              <a:spcAft>
                <a:spcPts val="600"/>
              </a:spcAft>
            </a:pPr>
            <a:r>
              <a:rPr lang="en-US" sz="2000" dirty="0" smtClean="0">
                <a:solidFill>
                  <a:schemeClr val="accent1"/>
                </a:solidFill>
                <a:latin typeface="Calibri" panose="020F0502020204030204" pitchFamily="34" charset="0"/>
              </a:rPr>
              <a:t>Summary of the percentage of project that can be funded through  the trust;</a:t>
            </a:r>
          </a:p>
          <a:p>
            <a:pPr lvl="1" fontAlgn="base">
              <a:spcBef>
                <a:spcPts val="0"/>
              </a:spcBef>
              <a:spcAft>
                <a:spcPts val="600"/>
              </a:spcAft>
            </a:pPr>
            <a:endParaRPr lang="en-US" sz="2000" dirty="0" smtClean="0">
              <a:solidFill>
                <a:schemeClr val="accent1"/>
              </a:solidFill>
              <a:latin typeface="Calibri" panose="020F0502020204030204" pitchFamily="34" charset="0"/>
            </a:endParaRPr>
          </a:p>
          <a:p>
            <a:pPr lvl="1" fontAlgn="base">
              <a:spcBef>
                <a:spcPts val="0"/>
              </a:spcBef>
              <a:spcAft>
                <a:spcPts val="600"/>
              </a:spcAft>
            </a:pPr>
            <a:endParaRPr lang="en-US" sz="2000" i="1" dirty="0" smtClean="0">
              <a:solidFill>
                <a:schemeClr val="accent1"/>
              </a:solidFill>
              <a:latin typeface="Calibri" panose="020F0502020204030204" pitchFamily="34" charset="0"/>
            </a:endParaRPr>
          </a:p>
        </p:txBody>
      </p:sp>
      <p:sp>
        <p:nvSpPr>
          <p:cNvPr id="8" name="TextBox 7"/>
          <p:cNvSpPr txBox="1"/>
          <p:nvPr/>
        </p:nvSpPr>
        <p:spPr>
          <a:xfrm>
            <a:off x="6210300" y="6601599"/>
            <a:ext cx="2857500" cy="276999"/>
          </a:xfrm>
          <a:prstGeom prst="rect">
            <a:avLst/>
          </a:prstGeom>
          <a:noFill/>
        </p:spPr>
        <p:txBody>
          <a:bodyPr wrap="square" rtlCol="0">
            <a:spAutoFit/>
          </a:bodyPr>
          <a:lstStyle/>
          <a:p>
            <a:r>
              <a:rPr lang="en-US" sz="1200" i="1" dirty="0" smtClean="0">
                <a:hlinkClick r:id="rId4"/>
              </a:rPr>
              <a:t>www.naseo.org/volkswagen-settlement</a:t>
            </a:r>
            <a:r>
              <a:rPr lang="en-US" sz="1200" i="1" dirty="0" smtClean="0"/>
              <a:t> </a:t>
            </a:r>
            <a:endParaRPr lang="en-US" sz="1200" i="1" dirty="0"/>
          </a:p>
        </p:txBody>
      </p:sp>
    </p:spTree>
    <p:extLst>
      <p:ext uri="{BB962C8B-B14F-4D97-AF65-F5344CB8AC3E}">
        <p14:creationId xmlns:p14="http://schemas.microsoft.com/office/powerpoint/2010/main" val="273696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dvantage">
  <a:themeElements>
    <a:clrScheme name="Custom 7">
      <a:dk1>
        <a:sysClr val="windowText" lastClr="000000"/>
      </a:dk1>
      <a:lt1>
        <a:sysClr val="window" lastClr="FFFFFF"/>
      </a:lt1>
      <a:dk2>
        <a:srgbClr val="2B142D"/>
      </a:dk2>
      <a:lt2>
        <a:srgbClr val="191919"/>
      </a:lt2>
      <a:accent1>
        <a:srgbClr val="004080"/>
      </a:accent1>
      <a:accent2>
        <a:srgbClr val="B3B3B3"/>
      </a:accent2>
      <a:accent3>
        <a:srgbClr val="FFB73D"/>
      </a:accent3>
      <a:accent4>
        <a:srgbClr val="333333"/>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50225</TotalTime>
  <Words>1028</Words>
  <Application>Microsoft Office PowerPoint</Application>
  <PresentationFormat>On-screen Show (4:3)</PresentationFormat>
  <Paragraphs>263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Advantage</vt:lpstr>
      <vt:lpstr>Volkswagen Settlement: Emissions Tools Webinar</vt:lpstr>
      <vt:lpstr>Agenda</vt:lpstr>
      <vt:lpstr>Settlement Overview</vt:lpstr>
      <vt:lpstr>Environmental Mitigation Trust</vt:lpstr>
      <vt:lpstr>Environmental Mitigation Trust: Estimated Timeline</vt:lpstr>
      <vt:lpstr>Environmental Mitigation Trust: Beneficiary Mitigation Plan</vt:lpstr>
      <vt:lpstr>NASEO’s VW Beneficiary Mitigation Plan Toolkit</vt:lpstr>
      <vt:lpstr>Example from Toolkit: Eligible Mitigation Action #1 –  Eligible Large Trucks </vt:lpstr>
      <vt:lpstr>Example from Toolkit: Eligible Mitigation Action #1 –  Eligible Large Trucks </vt:lpstr>
      <vt:lpstr>Example from Toolkit: Eligible Mitigation Action #1 –  Eligible Large Trucks </vt:lpstr>
      <vt:lpstr>Considerations and Next Steps for States</vt:lpstr>
      <vt:lpstr>Emissions Tools </vt:lpstr>
    </vt:vector>
  </TitlesOfParts>
  <Company>NASEO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NASEO Strategic Plan</dc:title>
  <dc:creator>Kate Marks</dc:creator>
  <cp:lastModifiedBy>Cassie Powers</cp:lastModifiedBy>
  <cp:revision>720</cp:revision>
  <cp:lastPrinted>2017-03-29T17:42:57Z</cp:lastPrinted>
  <dcterms:created xsi:type="dcterms:W3CDTF">2014-01-02T21:00:34Z</dcterms:created>
  <dcterms:modified xsi:type="dcterms:W3CDTF">2017-03-29T19:33:29Z</dcterms:modified>
</cp:coreProperties>
</file>